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57" r:id="rId5"/>
    <p:sldId id="2791" r:id="rId6"/>
    <p:sldId id="265" r:id="rId7"/>
    <p:sldId id="376" r:id="rId8"/>
    <p:sldId id="373" r:id="rId9"/>
    <p:sldId id="271" r:id="rId10"/>
    <p:sldId id="374" r:id="rId11"/>
    <p:sldId id="274" r:id="rId12"/>
    <p:sldId id="273" r:id="rId13"/>
    <p:sldId id="276" r:id="rId14"/>
    <p:sldId id="295" r:id="rId15"/>
    <p:sldId id="377" r:id="rId16"/>
    <p:sldId id="2803" r:id="rId17"/>
    <p:sldId id="2794" r:id="rId18"/>
    <p:sldId id="2787" r:id="rId19"/>
    <p:sldId id="2809" r:id="rId20"/>
    <p:sldId id="2795" r:id="rId21"/>
    <p:sldId id="2797" r:id="rId22"/>
    <p:sldId id="2769" r:id="rId23"/>
    <p:sldId id="2796" r:id="rId24"/>
    <p:sldId id="2804" r:id="rId25"/>
    <p:sldId id="2799" r:id="rId26"/>
    <p:sldId id="2798" r:id="rId27"/>
    <p:sldId id="2773" r:id="rId28"/>
    <p:sldId id="2805" r:id="rId29"/>
    <p:sldId id="2774" r:id="rId30"/>
    <p:sldId id="2801" r:id="rId31"/>
    <p:sldId id="2775" r:id="rId32"/>
    <p:sldId id="2776" r:id="rId33"/>
    <p:sldId id="2807" r:id="rId34"/>
    <p:sldId id="2778" r:id="rId35"/>
    <p:sldId id="2779" r:id="rId36"/>
    <p:sldId id="2780" r:id="rId37"/>
    <p:sldId id="2808" r:id="rId38"/>
    <p:sldId id="2782" r:id="rId39"/>
    <p:sldId id="281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63A5DE-0E54-9630-C4D8-75FA468F3516}" v="20" dt="2023-09-22T19:42:07.878"/>
    <p1510:client id="{9749AB81-D7B8-40F1-9474-EDF7B97B9D6D}" v="26" vWet="30" dt="2023-09-20T23:36:19.779"/>
    <p1510:client id="{E8F3BBE7-2037-12D3-C4FD-106FEA9D3565}" v="154" dt="2023-09-20T23:38:31.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p:restoredTop sz="76481"/>
  </p:normalViewPr>
  <p:slideViewPr>
    <p:cSldViewPr snapToGrid="0">
      <p:cViewPr varScale="1">
        <p:scale>
          <a:sx n="69" d="100"/>
          <a:sy n="69" d="100"/>
        </p:scale>
        <p:origin x="19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31E8E-66AD-4241-9356-D651D97F1359}" type="datetimeFigureOut">
              <a:rPr lang="en-CA" smtClean="0"/>
              <a:t>2023-10-24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A9B88-709D-41BB-A3BE-6A82533D5D9B}" type="slidenum">
              <a:rPr lang="en-CA" smtClean="0"/>
              <a:t>‹#›</a:t>
            </a:fld>
            <a:endParaRPr lang="en-CA"/>
          </a:p>
        </p:txBody>
      </p:sp>
    </p:spTree>
    <p:extLst>
      <p:ext uri="{BB962C8B-B14F-4D97-AF65-F5344CB8AC3E}">
        <p14:creationId xmlns:p14="http://schemas.microsoft.com/office/powerpoint/2010/main" val="382460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0990" indent="-380990" defTabSz="1219170">
              <a:lnSpc>
                <a:spcPct val="120000"/>
              </a:lnSpc>
              <a:spcBef>
                <a:spcPts val="800"/>
              </a:spcBef>
              <a:spcAft>
                <a:spcPts val="800"/>
              </a:spcAft>
              <a:buFont typeface="Arial" panose="020B0604020202020204" pitchFamily="34" charset="0"/>
              <a:buChar char="•"/>
            </a:pPr>
            <a:r>
              <a:rPr lang="en-US" sz="1200">
                <a:latin typeface="Tw Cen MT Condensed" panose="020B0606020104020203" pitchFamily="34" charset="0"/>
              </a:rPr>
              <a:t>In the field of Asset Management data is typically considered an </a:t>
            </a:r>
            <a:r>
              <a:rPr lang="en-US" sz="1200" b="1">
                <a:latin typeface="Tw Cen MT Condensed" panose="020B0606020104020203" pitchFamily="34" charset="0"/>
              </a:rPr>
              <a:t>enabler of AM activities</a:t>
            </a:r>
          </a:p>
          <a:p>
            <a:pPr marL="380990" indent="-380990" defTabSz="1219170">
              <a:lnSpc>
                <a:spcPct val="120000"/>
              </a:lnSpc>
              <a:spcBef>
                <a:spcPts val="800"/>
              </a:spcBef>
              <a:spcAft>
                <a:spcPts val="800"/>
              </a:spcAft>
              <a:buFont typeface="Arial" panose="020B0604020202020204" pitchFamily="34" charset="0"/>
              <a:buChar char="•"/>
            </a:pPr>
            <a:r>
              <a:rPr lang="en-US" sz="1200">
                <a:latin typeface="Tw Cen MT Condensed" panose="020B0606020104020203" pitchFamily="34" charset="0"/>
              </a:rPr>
              <a:t>Delivery of transportation services relies on </a:t>
            </a:r>
            <a:r>
              <a:rPr lang="en-US" sz="1200" b="1">
                <a:latin typeface="Tw Cen MT Condensed" panose="020B0606020104020203" pitchFamily="34" charset="0"/>
              </a:rPr>
              <a:t>accurate and timely data </a:t>
            </a:r>
            <a:r>
              <a:rPr lang="en-US" sz="1200">
                <a:latin typeface="Tw Cen MT Condensed" panose="020B0606020104020203" pitchFamily="34" charset="0"/>
              </a:rPr>
              <a:t>to support infrastructure operations, maintenance, planning and capital delivery</a:t>
            </a:r>
          </a:p>
          <a:p>
            <a:pPr marL="380990" indent="-380990" defTabSz="1219170">
              <a:lnSpc>
                <a:spcPct val="120000"/>
              </a:lnSpc>
              <a:spcBef>
                <a:spcPts val="800"/>
              </a:spcBef>
              <a:spcAft>
                <a:spcPts val="800"/>
              </a:spcAft>
              <a:buFont typeface="Arial" panose="020B0604020202020204" pitchFamily="34" charset="0"/>
              <a:buChar char="•"/>
            </a:pPr>
            <a:r>
              <a:rPr lang="en-US" sz="1200">
                <a:latin typeface="Tw Cen MT Condensed" panose="020B0606020104020203" pitchFamily="34" charset="0"/>
              </a:rPr>
              <a:t>The Transportation Data AM Plan conforms with the Region's </a:t>
            </a:r>
            <a:r>
              <a:rPr lang="en-US" sz="1200" b="1">
                <a:latin typeface="Tw Cen MT Condensed" panose="020B0606020104020203" pitchFamily="34" charset="0"/>
              </a:rPr>
              <a:t>Information Management Policy</a:t>
            </a:r>
            <a:r>
              <a:rPr lang="en-US" sz="1200">
                <a:latin typeface="Tw Cen MT Condensed" panose="020B0606020104020203" pitchFamily="34" charset="0"/>
              </a:rPr>
              <a:t> that recognizes data as an asset to be managed like any other asset essential to delivery of transportation services</a:t>
            </a:r>
          </a:p>
          <a:p>
            <a:endParaRPr lang="en-CA"/>
          </a:p>
        </p:txBody>
      </p:sp>
      <p:sp>
        <p:nvSpPr>
          <p:cNvPr id="4" name="Slide Number Placeholder 3"/>
          <p:cNvSpPr>
            <a:spLocks noGrp="1"/>
          </p:cNvSpPr>
          <p:nvPr>
            <p:ph type="sldNum" sz="quarter" idx="5"/>
          </p:nvPr>
        </p:nvSpPr>
        <p:spPr/>
        <p:txBody>
          <a:bodyPr/>
          <a:lstStyle/>
          <a:p>
            <a:fld id="{B3AA9B88-709D-41BB-A3BE-6A82533D5D9B}" type="slidenum">
              <a:rPr lang="en-CA" smtClean="0"/>
              <a:t>1</a:t>
            </a:fld>
            <a:endParaRPr lang="en-CA"/>
          </a:p>
        </p:txBody>
      </p:sp>
    </p:spTree>
    <p:extLst>
      <p:ext uri="{BB962C8B-B14F-4D97-AF65-F5344CB8AC3E}">
        <p14:creationId xmlns:p14="http://schemas.microsoft.com/office/powerpoint/2010/main" val="3243912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9B4C6232-23B9-3610-BE22-BA9302B99B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2524A266-5444-05E9-7878-E28A561F2D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8CA8BAFA-0B95-4484-D648-B38CEF71DF61}"/>
              </a:ext>
            </a:extLst>
          </p:cNvPr>
          <p:cNvSpPr>
            <a:spLocks noGrp="1"/>
          </p:cNvSpPr>
          <p:nvPr>
            <p:ph type="sldNum" sz="quarter" idx="5"/>
          </p:nvPr>
        </p:nvSpPr>
        <p:spPr/>
        <p:txBody>
          <a:bodyPr/>
          <a:lstStyle/>
          <a:p>
            <a:pPr fontAlgn="auto">
              <a:spcBef>
                <a:spcPts val="0"/>
              </a:spcBef>
              <a:spcAft>
                <a:spcPts val="0"/>
              </a:spcAft>
              <a:defRPr/>
            </a:pPr>
            <a:fld id="{2C09DE81-B430-4CE7-88EA-C5CA550C628D}" type="slidenum">
              <a:rPr lang="en-US" sz="1200" smtClean="0">
                <a:solidFill>
                  <a:prstClr val="black"/>
                </a:solidFill>
                <a:latin typeface="Calibri"/>
                <a:cs typeface="+mn-cs"/>
              </a:rPr>
              <a:pPr fontAlgn="auto">
                <a:spcBef>
                  <a:spcPts val="0"/>
                </a:spcBef>
                <a:spcAft>
                  <a:spcPts val="0"/>
                </a:spcAft>
                <a:defRPr/>
              </a:pPr>
              <a:t>10</a:t>
            </a:fld>
            <a:endParaRPr lang="en-US" sz="1200">
              <a:solidFill>
                <a:prstClr val="black"/>
              </a:solidFill>
              <a:latin typeface="Calibri"/>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36504439-6A02-DABD-B9C5-3A4826AE96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EB40CF6F-2C77-9A7F-1E73-2E4909F294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dirty="0"/>
              <a:t>Doing data collection, analysis, asset management planning and renewal programming is great. They are the fundamentals for what needs to be done for any asset management program.</a:t>
            </a:r>
          </a:p>
          <a:p>
            <a:pPr marL="171450" indent="-171450">
              <a:buFontTx/>
              <a:buChar char="-"/>
            </a:pPr>
            <a:r>
              <a:rPr lang="en-US" altLang="en-US" dirty="0"/>
              <a:t>The question is, how do we know all this work, these investments, are working and benefitting our communities?</a:t>
            </a:r>
          </a:p>
          <a:p>
            <a:pPr marL="171450" indent="-171450">
              <a:buFontTx/>
              <a:buChar char="-"/>
            </a:pPr>
            <a:r>
              <a:rPr lang="en-US" altLang="en-US" dirty="0"/>
              <a:t>This is why we worked with our Project Management Office and Finance teams to ensure we could track the performance of our work.</a:t>
            </a:r>
          </a:p>
          <a:p>
            <a:pPr marL="171450" indent="-171450">
              <a:buFontTx/>
              <a:buChar char="-"/>
            </a:pPr>
            <a:endParaRPr lang="en-US" altLang="en-US" dirty="0"/>
          </a:p>
          <a:p>
            <a:pPr marL="171450" indent="-171450">
              <a:buFontTx/>
              <a:buChar char="-"/>
            </a:pPr>
            <a:r>
              <a:rPr lang="en-US" altLang="en-US" dirty="0"/>
              <a:t>Which leads us to the immeasurable benefits</a:t>
            </a:r>
          </a:p>
          <a:p>
            <a:pPr marL="171450" indent="-171450">
              <a:buFontTx/>
              <a:buChar char="-"/>
            </a:pPr>
            <a:r>
              <a:rPr lang="en-US" altLang="en-US" dirty="0"/>
              <a:t>In this short time, our asset management team has already found immeasurable benefits to our business performance:</a:t>
            </a:r>
          </a:p>
          <a:p>
            <a:pPr marL="628650" lvl="1" indent="-171450">
              <a:buFontTx/>
              <a:buChar char="-"/>
            </a:pPr>
            <a:r>
              <a:rPr lang="en-US" altLang="en-US" dirty="0"/>
              <a:t>Increased business knowledge</a:t>
            </a:r>
          </a:p>
          <a:p>
            <a:pPr marL="628650" lvl="1" indent="-171450">
              <a:buFontTx/>
              <a:buChar char="-"/>
            </a:pPr>
            <a:r>
              <a:rPr lang="en-US" altLang="en-US" dirty="0"/>
              <a:t>Increased business effectiveness</a:t>
            </a:r>
          </a:p>
          <a:p>
            <a:pPr marL="628650" lvl="1" indent="-171450">
              <a:buFontTx/>
              <a:buChar char="-"/>
            </a:pPr>
            <a:r>
              <a:rPr lang="en-US" altLang="en-US" dirty="0"/>
              <a:t>Increased decision confidence</a:t>
            </a:r>
          </a:p>
          <a:p>
            <a:pPr marL="628650" lvl="1" indent="-171450">
              <a:buFontTx/>
              <a:buChar char="-"/>
            </a:pPr>
            <a:r>
              <a:rPr lang="en-US" altLang="en-US" dirty="0"/>
              <a:t>Consistent delivery</a:t>
            </a:r>
          </a:p>
          <a:p>
            <a:pPr marL="171450" indent="-171450">
              <a:buFontTx/>
              <a:buChar char="-"/>
            </a:pPr>
            <a:endParaRPr lang="en-US" altLang="en-US" dirty="0"/>
          </a:p>
        </p:txBody>
      </p:sp>
      <p:sp>
        <p:nvSpPr>
          <p:cNvPr id="4" name="Slide Number Placeholder 3">
            <a:extLst>
              <a:ext uri="{FF2B5EF4-FFF2-40B4-BE49-F238E27FC236}">
                <a16:creationId xmlns:a16="http://schemas.microsoft.com/office/drawing/2014/main" id="{8164B208-F791-A6A4-DA2F-3E9B96135653}"/>
              </a:ext>
            </a:extLst>
          </p:cNvPr>
          <p:cNvSpPr>
            <a:spLocks noGrp="1"/>
          </p:cNvSpPr>
          <p:nvPr>
            <p:ph type="sldNum" sz="quarter" idx="5"/>
          </p:nvPr>
        </p:nvSpPr>
        <p:spPr/>
        <p:txBody>
          <a:bodyPr/>
          <a:lstStyle/>
          <a:p>
            <a:pPr fontAlgn="auto">
              <a:spcBef>
                <a:spcPts val="0"/>
              </a:spcBef>
              <a:spcAft>
                <a:spcPts val="0"/>
              </a:spcAft>
              <a:defRPr/>
            </a:pPr>
            <a:fld id="{63C4D497-EE55-4984-A574-327F9BD71EDD}" type="slidenum">
              <a:rPr lang="en-US" sz="1200" smtClean="0">
                <a:solidFill>
                  <a:prstClr val="black"/>
                </a:solidFill>
                <a:latin typeface="Calibri"/>
                <a:cs typeface="+mn-cs"/>
              </a:rPr>
              <a:pPr fontAlgn="auto">
                <a:spcBef>
                  <a:spcPts val="0"/>
                </a:spcBef>
                <a:spcAft>
                  <a:spcPts val="0"/>
                </a:spcAft>
                <a:defRPr/>
              </a:pPr>
              <a:t>11</a:t>
            </a:fld>
            <a:endParaRPr lang="en-US" sz="1200">
              <a:solidFill>
                <a:prstClr val="black"/>
              </a:solidFill>
              <a:latin typeface="Calibri"/>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B704C63-0E6C-CF0C-9160-FB79C22EF0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9CC0D2ED-5629-5F3D-08BF-2E2955323E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a:t>Turn it over to SLBC to discuss how they completed the data AMP.</a:t>
            </a:r>
          </a:p>
          <a:p>
            <a:pPr marL="171450" indent="-171450">
              <a:buFontTx/>
              <a:buChar char="-"/>
            </a:pPr>
            <a:endParaRPr lang="en-US" altLang="en-US"/>
          </a:p>
        </p:txBody>
      </p:sp>
      <p:sp>
        <p:nvSpPr>
          <p:cNvPr id="4" name="Slide Number Placeholder 3">
            <a:extLst>
              <a:ext uri="{FF2B5EF4-FFF2-40B4-BE49-F238E27FC236}">
                <a16:creationId xmlns:a16="http://schemas.microsoft.com/office/drawing/2014/main" id="{F941F5E0-BC24-0AC6-B0A2-66B466897590}"/>
              </a:ext>
            </a:extLst>
          </p:cNvPr>
          <p:cNvSpPr>
            <a:spLocks noGrp="1"/>
          </p:cNvSpPr>
          <p:nvPr>
            <p:ph type="sldNum" sz="quarter" idx="5"/>
          </p:nvPr>
        </p:nvSpPr>
        <p:spPr/>
        <p:txBody>
          <a:bodyPr/>
          <a:lstStyle/>
          <a:p>
            <a:pPr fontAlgn="auto">
              <a:spcBef>
                <a:spcPts val="0"/>
              </a:spcBef>
              <a:spcAft>
                <a:spcPts val="0"/>
              </a:spcAft>
              <a:defRPr/>
            </a:pPr>
            <a:fld id="{63BD37B2-7202-46F4-AF98-3B341C6923C0}" type="slidenum">
              <a:rPr lang="en-US" sz="1200" smtClean="0">
                <a:solidFill>
                  <a:prstClr val="black"/>
                </a:solidFill>
                <a:latin typeface="Calibri"/>
                <a:cs typeface="+mn-cs"/>
              </a:rPr>
              <a:pPr fontAlgn="auto">
                <a:spcBef>
                  <a:spcPts val="0"/>
                </a:spcBef>
                <a:spcAft>
                  <a:spcPts val="0"/>
                </a:spcAft>
                <a:defRPr/>
              </a:pPr>
              <a:t>12</a:t>
            </a:fld>
            <a:endParaRPr lang="en-US" sz="1200">
              <a:solidFill>
                <a:prstClr val="black"/>
              </a:solidFill>
              <a:latin typeface="Calibri"/>
              <a:cs typeface="+mn-cs"/>
            </a:endParaRPr>
          </a:p>
        </p:txBody>
      </p:sp>
    </p:spTree>
    <p:extLst>
      <p:ext uri="{BB962C8B-B14F-4D97-AF65-F5344CB8AC3E}">
        <p14:creationId xmlns:p14="http://schemas.microsoft.com/office/powerpoint/2010/main" val="2307273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Good morning, the next part of the presentation will focus on how we developed key elements of the data AM Plan and show what some of the actual outcomes.  </a:t>
            </a:r>
          </a:p>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We’ll start with the State of Assets which includes the inventory, valuation and condition profile of the data assets.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B3AA9B88-709D-41BB-A3BE-6A82533D5D9B}" type="slidenum">
              <a:rPr lang="en-CA" smtClean="0"/>
              <a:t>13</a:t>
            </a:fld>
            <a:endParaRPr lang="en-CA"/>
          </a:p>
        </p:txBody>
      </p:sp>
    </p:spTree>
    <p:extLst>
      <p:ext uri="{BB962C8B-B14F-4D97-AF65-F5344CB8AC3E}">
        <p14:creationId xmlns:p14="http://schemas.microsoft.com/office/powerpoint/2010/main" val="117910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The inventory for the data AM plan consists of the data assets that support the Region’s transportation services including roads and transit.  The data we looked at also focused on asset management planning data.</a:t>
            </a:r>
          </a:p>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The assets types included in the AM plan are listed here.   </a:t>
            </a:r>
          </a:p>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CA" sz="1800" dirty="0">
                <a:effectLst/>
                <a:latin typeface="Calibri" panose="020F0502020204030204" pitchFamily="34" charset="0"/>
                <a:ea typeface="Calibri" panose="020F0502020204030204" pitchFamily="34" charset="0"/>
                <a:cs typeface="Times New Roman" panose="02020603050405020304" pitchFamily="18" charset="0"/>
              </a:rPr>
              <a:t>Future iterations of the plan will include data assets that support other activities such as demand and utilization planning, as well as work management</a:t>
            </a:r>
            <a:r>
              <a:rPr lang="en-CA" dirty="0">
                <a:effectLst/>
              </a:rPr>
              <a:t> </a:t>
            </a:r>
            <a:endParaRPr lang="en-CA" dirty="0"/>
          </a:p>
        </p:txBody>
      </p:sp>
      <p:sp>
        <p:nvSpPr>
          <p:cNvPr id="4" name="Slide Number Placeholder 3"/>
          <p:cNvSpPr>
            <a:spLocks noGrp="1"/>
          </p:cNvSpPr>
          <p:nvPr>
            <p:ph type="sldNum" sz="quarter" idx="5"/>
          </p:nvPr>
        </p:nvSpPr>
        <p:spPr/>
        <p:txBody>
          <a:bodyPr/>
          <a:lstStyle/>
          <a:p>
            <a:fld id="{B3AA9B88-709D-41BB-A3BE-6A82533D5D9B}" type="slidenum">
              <a:rPr lang="en-CA" smtClean="0"/>
              <a:t>14</a:t>
            </a:fld>
            <a:endParaRPr lang="en-CA"/>
          </a:p>
        </p:txBody>
      </p:sp>
    </p:spTree>
    <p:extLst>
      <p:ext uri="{BB962C8B-B14F-4D97-AF65-F5344CB8AC3E}">
        <p14:creationId xmlns:p14="http://schemas.microsoft.com/office/powerpoint/2010/main" val="1469946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In general, the cost model shown here can be used to assess the value of data – based on the activity costs to create data, collect data, analyze data, maintain data and archive data.</a:t>
            </a:r>
          </a:p>
          <a:p>
            <a:pPr marL="457200" lvl="1" indent="0">
              <a:buFont typeface="Symbol" pitchFamily="2" charset="2"/>
              <a:buNone/>
              <a:tabLst>
                <a:tab pos="914400" algn="l"/>
              </a:tabLst>
            </a:pPr>
            <a:endParaRPr lang="en-GB" dirty="0"/>
          </a:p>
          <a:p>
            <a:endParaRPr lang="en-CA" dirty="0"/>
          </a:p>
        </p:txBody>
      </p:sp>
      <p:sp>
        <p:nvSpPr>
          <p:cNvPr id="4" name="Slide Number Placeholder 3"/>
          <p:cNvSpPr>
            <a:spLocks noGrp="1"/>
          </p:cNvSpPr>
          <p:nvPr>
            <p:ph type="sldNum" sz="quarter" idx="5"/>
          </p:nvPr>
        </p:nvSpPr>
        <p:spPr/>
        <p:txBody>
          <a:bodyPr/>
          <a:lstStyle/>
          <a:p>
            <a:fld id="{B3AA9B88-709D-41BB-A3BE-6A82533D5D9B}" type="slidenum">
              <a:rPr lang="en-CA" smtClean="0"/>
              <a:t>15</a:t>
            </a:fld>
            <a:endParaRPr lang="en-CA"/>
          </a:p>
        </p:txBody>
      </p:sp>
    </p:spTree>
    <p:extLst>
      <p:ext uri="{BB962C8B-B14F-4D97-AF65-F5344CB8AC3E}">
        <p14:creationId xmlns:p14="http://schemas.microsoft.com/office/powerpoint/2010/main" val="3830534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85750" lvl="0" indent="-285750">
              <a:buFont typeface="Symbol" pitchFamily="2" charset="2"/>
              <a:buChar char=""/>
              <a:tabLst>
                <a:tab pos="914400" algn="l"/>
              </a:tabLst>
            </a:pPr>
            <a:r>
              <a:rPr lang="en-CA" sz="1200" b="1" kern="100" dirty="0">
                <a:effectLst/>
                <a:latin typeface="Calibri" panose="020F0502020204030204" pitchFamily="34" charset="0"/>
                <a:ea typeface="Calibri" panose="020F0502020204030204" pitchFamily="34" charset="0"/>
                <a:cs typeface="Times New Roman" panose="02020603050405020304" pitchFamily="18" charset="0"/>
              </a:rPr>
              <a:t>Data creation costs</a:t>
            </a: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 activities to provide location and description data </a:t>
            </a:r>
          </a:p>
          <a:p>
            <a:pPr marL="285750" lvl="0" indent="-285750">
              <a:buFont typeface="Symbol" pitchFamily="2" charset="2"/>
              <a:buChar char=""/>
              <a:tabLst>
                <a:tab pos="914400" algn="l"/>
              </a:tabLst>
            </a:pPr>
            <a:r>
              <a:rPr lang="en-CA" sz="1200" b="1" kern="100" dirty="0">
                <a:effectLst/>
                <a:latin typeface="Calibri" panose="020F0502020204030204" pitchFamily="34" charset="0"/>
                <a:ea typeface="Calibri" panose="020F0502020204030204" pitchFamily="34" charset="0"/>
                <a:cs typeface="Times New Roman" panose="02020603050405020304" pitchFamily="18" charset="0"/>
              </a:rPr>
              <a:t>Data collection costs:</a:t>
            </a: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 activities to provide AM planning data and provides the base data for analysis of asset condition/maintenance, utilization/operations and performance</a:t>
            </a:r>
          </a:p>
          <a:p>
            <a:pPr marL="285750" lvl="0" indent="-285750">
              <a:buFont typeface="Symbol" pitchFamily="2" charset="2"/>
              <a:buChar char=""/>
              <a:tabLst>
                <a:tab pos="914400" algn="l"/>
              </a:tabLst>
            </a:pPr>
            <a:r>
              <a:rPr lang="en-CA" sz="1200" b="1" kern="100" dirty="0">
                <a:effectLst/>
                <a:latin typeface="Calibri" panose="020F0502020204030204" pitchFamily="34" charset="0"/>
                <a:ea typeface="Calibri" panose="020F0502020204030204" pitchFamily="34" charset="0"/>
                <a:cs typeface="Times New Roman" panose="02020603050405020304" pitchFamily="18" charset="0"/>
              </a:rPr>
              <a:t>Data analysis costs</a:t>
            </a: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 activities to examine raw data to make AM performance decisions. </a:t>
            </a:r>
          </a:p>
          <a:p>
            <a:pPr marL="285750" lvl="0" indent="-285750">
              <a:buFont typeface="Symbol" pitchFamily="2" charset="2"/>
              <a:buChar char=""/>
              <a:tabLst>
                <a:tab pos="914400" algn="l"/>
              </a:tabLst>
            </a:pPr>
            <a:r>
              <a:rPr lang="en-CA" sz="1200" b="1" kern="100" dirty="0">
                <a:effectLst/>
                <a:latin typeface="Calibri" panose="020F0502020204030204" pitchFamily="34" charset="0"/>
                <a:ea typeface="Calibri" panose="020F0502020204030204" pitchFamily="34" charset="0"/>
                <a:cs typeface="Times New Roman" panose="02020603050405020304" pitchFamily="18" charset="0"/>
              </a:rPr>
              <a:t>Data maintenance costs</a:t>
            </a: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 activities to make data available when needed, consistent between databases and to identify data that can be put into long term storage.</a:t>
            </a:r>
          </a:p>
          <a:p>
            <a:pPr marL="285750" lvl="0" indent="-285750">
              <a:buFont typeface="Symbol" pitchFamily="2" charset="2"/>
              <a:buChar char=""/>
              <a:tabLst>
                <a:tab pos="914400" algn="l"/>
              </a:tabLst>
            </a:pPr>
            <a:r>
              <a:rPr lang="en-CA" sz="1200" b="1" kern="100" dirty="0">
                <a:effectLst/>
                <a:latin typeface="Calibri" panose="020F0502020204030204" pitchFamily="34" charset="0"/>
                <a:ea typeface="Calibri" panose="020F0502020204030204" pitchFamily="34" charset="0"/>
                <a:cs typeface="Times New Roman" panose="02020603050405020304" pitchFamily="18" charset="0"/>
              </a:rPr>
              <a:t>Data archiving costs: </a:t>
            </a:r>
            <a:r>
              <a:rPr lang="en-CA" sz="1200" kern="100" dirty="0">
                <a:effectLst/>
                <a:latin typeface="Calibri" panose="020F0502020204030204" pitchFamily="34" charset="0"/>
                <a:ea typeface="Calibri" panose="020F0502020204030204" pitchFamily="34" charset="0"/>
                <a:cs typeface="Times New Roman" panose="02020603050405020304" pitchFamily="18" charset="0"/>
              </a:rPr>
              <a:t>activities to archive and store data</a:t>
            </a:r>
          </a:p>
          <a:p>
            <a:pPr marL="742950" lvl="1" indent="-285750">
              <a:buFont typeface="Symbol" pitchFamily="2" charset="2"/>
              <a:buChar char=""/>
              <a:tabLst>
                <a:tab pos="914400" algn="l"/>
              </a:tabLst>
            </a:pPr>
            <a:endParaRPr lang="en-GB" dirty="0"/>
          </a:p>
          <a:p>
            <a:endParaRPr lang="en-CA" dirty="0"/>
          </a:p>
        </p:txBody>
      </p:sp>
      <p:sp>
        <p:nvSpPr>
          <p:cNvPr id="4" name="Slide Number Placeholder 3"/>
          <p:cNvSpPr>
            <a:spLocks noGrp="1"/>
          </p:cNvSpPr>
          <p:nvPr>
            <p:ph type="sldNum" sz="quarter" idx="5"/>
          </p:nvPr>
        </p:nvSpPr>
        <p:spPr/>
        <p:txBody>
          <a:bodyPr/>
          <a:lstStyle/>
          <a:p>
            <a:fld id="{B3AA9B88-709D-41BB-A3BE-6A82533D5D9B}" type="slidenum">
              <a:rPr lang="en-CA" smtClean="0"/>
              <a:t>16</a:t>
            </a:fld>
            <a:endParaRPr lang="en-CA"/>
          </a:p>
        </p:txBody>
      </p:sp>
    </p:spTree>
    <p:extLst>
      <p:ext uri="{BB962C8B-B14F-4D97-AF65-F5344CB8AC3E}">
        <p14:creationId xmlns:p14="http://schemas.microsoft.com/office/powerpoint/2010/main" val="2402910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data assets valuation is summarized in this table.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value of the transportation data assets examined were valued at roughly $54.5M</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current annual costs to create location and description data is shown in the light blue column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annual cost to collect the initial AM planning data is shown in the green column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value of created data shown in the dark blue column was derived from the current annual cost to create data divided by the Average Annual Renewal Rate (AARR). The rationale being each time an asset is rehabilitated or replaced, the location and description data must be “recreated”.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total valuation was determined as the value of created data plus the annual cost (one year cost) to collect condition data.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3AA9B88-709D-41BB-A3BE-6A82533D5D9B}" type="slidenum">
              <a:rPr lang="en-CA" smtClean="0"/>
              <a:t>17</a:t>
            </a:fld>
            <a:endParaRPr lang="en-CA"/>
          </a:p>
        </p:txBody>
      </p:sp>
    </p:spTree>
    <p:extLst>
      <p:ext uri="{BB962C8B-B14F-4D97-AF65-F5344CB8AC3E}">
        <p14:creationId xmlns:p14="http://schemas.microsoft.com/office/powerpoint/2010/main" val="991835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The condition of the data was assessed against four data quality attributes used by the Region – consisting of completeness, accuracy, availability and consistency of the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0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000000"/>
              </a:solidFill>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3AA9B88-709D-41BB-A3BE-6A82533D5D9B}" type="slidenum">
              <a:rPr lang="en-CA" smtClean="0"/>
              <a:t>18</a:t>
            </a:fld>
            <a:endParaRPr lang="en-CA"/>
          </a:p>
        </p:txBody>
      </p:sp>
    </p:spTree>
    <p:extLst>
      <p:ext uri="{BB962C8B-B14F-4D97-AF65-F5344CB8AC3E}">
        <p14:creationId xmlns:p14="http://schemas.microsoft.com/office/powerpoint/2010/main" val="1161331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panose="020B0604020202020204" pitchFamily="34" charset="0"/>
                <a:ea typeface="Calibri" panose="020F0502020204030204" pitchFamily="34" charset="0"/>
              </a:rPr>
              <a:t>Data condition was assessed based on input from staff at various workshops using the following five-point condition grading model shown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000000"/>
              </a:solidFill>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3AA9B88-709D-41BB-A3BE-6A82533D5D9B}" type="slidenum">
              <a:rPr lang="en-CA" smtClean="0"/>
              <a:t>19</a:t>
            </a:fld>
            <a:endParaRPr lang="en-CA"/>
          </a:p>
        </p:txBody>
      </p:sp>
    </p:spTree>
    <p:extLst>
      <p:ext uri="{BB962C8B-B14F-4D97-AF65-F5344CB8AC3E}">
        <p14:creationId xmlns:p14="http://schemas.microsoft.com/office/powerpoint/2010/main" val="384368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5A80ABC-60B6-FAD2-9196-41435C1166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E4FAB85-0D77-F616-148D-6E816A6239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For our agenda today, we’ll start off with an overview of the asset management context at York Region.  Following this, we’ll present the development and outcomes of the transportation data AMP, including the development of:</a:t>
            </a:r>
          </a:p>
          <a:p>
            <a:pPr marL="171450" indent="-171450">
              <a:buFont typeface="Arial" panose="020B0604020202020204" pitchFamily="34" charset="0"/>
              <a:buChar char="•"/>
            </a:pPr>
            <a:r>
              <a:rPr lang="en-US" altLang="en-US" dirty="0"/>
              <a:t>The state of asset data</a:t>
            </a:r>
          </a:p>
          <a:p>
            <a:pPr marL="171450" indent="-171450">
              <a:buFont typeface="Arial" panose="020B0604020202020204" pitchFamily="34" charset="0"/>
              <a:buChar char="•"/>
            </a:pPr>
            <a:r>
              <a:rPr lang="en-US" altLang="en-US" dirty="0"/>
              <a:t>Levels of service</a:t>
            </a:r>
          </a:p>
          <a:p>
            <a:pPr marL="171450" indent="-171450">
              <a:buFont typeface="Arial" panose="020B0604020202020204" pitchFamily="34" charset="0"/>
              <a:buChar char="•"/>
            </a:pPr>
            <a:r>
              <a:rPr lang="en-US" altLang="en-US" dirty="0"/>
              <a:t>Future demand</a:t>
            </a:r>
          </a:p>
          <a:p>
            <a:pPr marL="171450" indent="-171450">
              <a:buFont typeface="Arial" panose="020B0604020202020204" pitchFamily="34" charset="0"/>
              <a:buChar char="•"/>
            </a:pPr>
            <a:r>
              <a:rPr lang="en-US" altLang="en-US" dirty="0"/>
              <a:t>Risk</a:t>
            </a:r>
          </a:p>
          <a:p>
            <a:pPr marL="171450" indent="-171450">
              <a:buFont typeface="Arial" panose="020B0604020202020204" pitchFamily="34" charset="0"/>
              <a:buChar char="•"/>
            </a:pPr>
            <a:r>
              <a:rPr lang="en-US" altLang="en-US" dirty="0"/>
              <a:t>Lifecycle management</a:t>
            </a:r>
          </a:p>
          <a:p>
            <a:pPr marL="171450" indent="-171450">
              <a:buFont typeface="Arial" panose="020B0604020202020204" pitchFamily="34" charset="0"/>
              <a:buChar char="•"/>
            </a:pPr>
            <a:r>
              <a:rPr lang="en-US" altLang="en-US" dirty="0"/>
              <a:t>Financial strategy</a:t>
            </a:r>
          </a:p>
          <a:p>
            <a:pPr marL="171450" indent="-171450">
              <a:buFont typeface="Arial" panose="020B0604020202020204" pitchFamily="34" charset="0"/>
              <a:buChar char="•"/>
            </a:pPr>
            <a:r>
              <a:rPr lang="en-US" altLang="en-US" dirty="0"/>
              <a:t>And improvement plan.</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dirty="0"/>
              <a:t>And we’ll close with any questions from the audience.</a:t>
            </a:r>
          </a:p>
        </p:txBody>
      </p:sp>
      <p:sp>
        <p:nvSpPr>
          <p:cNvPr id="4" name="Slide Number Placeholder 3">
            <a:extLst>
              <a:ext uri="{FF2B5EF4-FFF2-40B4-BE49-F238E27FC236}">
                <a16:creationId xmlns:a16="http://schemas.microsoft.com/office/drawing/2014/main" id="{0E368353-F1B0-184F-753C-56879EC4111C}"/>
              </a:ext>
            </a:extLst>
          </p:cNvPr>
          <p:cNvSpPr>
            <a:spLocks noGrp="1"/>
          </p:cNvSpPr>
          <p:nvPr>
            <p:ph type="sldNum" sz="quarter" idx="5"/>
          </p:nvPr>
        </p:nvSpPr>
        <p:spPr/>
        <p:txBody>
          <a:bodyPr/>
          <a:lstStyle/>
          <a:p>
            <a:pPr fontAlgn="auto">
              <a:spcBef>
                <a:spcPts val="0"/>
              </a:spcBef>
              <a:spcAft>
                <a:spcPts val="0"/>
              </a:spcAft>
              <a:defRPr/>
            </a:pPr>
            <a:fld id="{5897390C-4623-467F-BE6B-D17C5E19114E}" type="slidenum">
              <a:rPr lang="en-US" sz="1200" smtClean="0">
                <a:solidFill>
                  <a:prstClr val="black"/>
                </a:solidFill>
                <a:latin typeface="Calibri"/>
                <a:cs typeface="+mn-cs"/>
              </a:rPr>
              <a:pPr fontAlgn="auto">
                <a:spcBef>
                  <a:spcPts val="0"/>
                </a:spcBef>
                <a:spcAft>
                  <a:spcPts val="0"/>
                </a:spcAft>
                <a:defRPr/>
              </a:pPr>
              <a:t>2</a:t>
            </a:fld>
            <a:endParaRPr lang="en-US" sz="1200">
              <a:solidFill>
                <a:prstClr val="black"/>
              </a:solidFill>
              <a:latin typeface="Calibri"/>
              <a:cs typeface="+mn-cs"/>
            </a:endParaRPr>
          </a:p>
        </p:txBody>
      </p:sp>
    </p:spTree>
    <p:extLst>
      <p:ext uri="{BB962C8B-B14F-4D97-AF65-F5344CB8AC3E}">
        <p14:creationId xmlns:p14="http://schemas.microsoft.com/office/powerpoint/2010/main" val="1232853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condition profile</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transportation data assets is shown in here.  Here you can see each bar graph represents the condition quality assessments for data completeness, accuracy, availability and consistency.</a:t>
            </a:r>
            <a:endParaRPr lang="en-US" dirty="0"/>
          </a:p>
        </p:txBody>
      </p:sp>
      <p:sp>
        <p:nvSpPr>
          <p:cNvPr id="4" name="Slide Number Placeholder 3"/>
          <p:cNvSpPr>
            <a:spLocks noGrp="1"/>
          </p:cNvSpPr>
          <p:nvPr>
            <p:ph type="sldNum" sz="quarter" idx="5"/>
          </p:nvPr>
        </p:nvSpPr>
        <p:spPr/>
        <p:txBody>
          <a:bodyPr/>
          <a:lstStyle/>
          <a:p>
            <a:fld id="{B3AA9B88-709D-41BB-A3BE-6A82533D5D9B}" type="slidenum">
              <a:rPr lang="en-CA" smtClean="0"/>
              <a:t>20</a:t>
            </a:fld>
            <a:endParaRPr lang="en-CA"/>
          </a:p>
        </p:txBody>
      </p:sp>
    </p:spTree>
    <p:extLst>
      <p:ext uri="{BB962C8B-B14F-4D97-AF65-F5344CB8AC3E}">
        <p14:creationId xmlns:p14="http://schemas.microsoft.com/office/powerpoint/2010/main" val="2851666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B3AA9B88-709D-41BB-A3BE-6A82533D5D9B}" type="slidenum">
              <a:rPr lang="en-CA" smtClean="0"/>
              <a:t>21</a:t>
            </a:fld>
            <a:endParaRPr lang="en-CA"/>
          </a:p>
        </p:txBody>
      </p:sp>
    </p:spTree>
    <p:extLst>
      <p:ext uri="{BB962C8B-B14F-4D97-AF65-F5344CB8AC3E}">
        <p14:creationId xmlns:p14="http://schemas.microsoft.com/office/powerpoint/2010/main" val="906220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For </a:t>
            </a:r>
            <a:r>
              <a:rPr lang="en-CA" sz="1800" kern="100" dirty="0" err="1">
                <a:effectLst/>
                <a:latin typeface="Calibri" panose="020F0502020204030204" pitchFamily="34" charset="0"/>
                <a:ea typeface="Calibri" panose="020F0502020204030204" pitchFamily="34" charset="0"/>
                <a:cs typeface="Times New Roman" panose="02020603050405020304" pitchFamily="18" charset="0"/>
              </a:rPr>
              <a:t>LoS</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we used the Region’s corporate LOS framework with categorizes Levels of services into the service attributes for:</a:t>
            </a:r>
          </a:p>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Capacity – which includes data completeness</a:t>
            </a:r>
          </a:p>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Reliability – which consists of data accuracy</a:t>
            </a:r>
          </a:p>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Condition – which covers the availability and consistency of data</a:t>
            </a:r>
          </a:p>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Financial – which includes the affordability and sustainability of data services.</a:t>
            </a:r>
          </a:p>
          <a:p>
            <a:endParaRPr lang="en-US" dirty="0"/>
          </a:p>
        </p:txBody>
      </p:sp>
      <p:sp>
        <p:nvSpPr>
          <p:cNvPr id="4" name="Slide Number Placeholder 3"/>
          <p:cNvSpPr>
            <a:spLocks noGrp="1"/>
          </p:cNvSpPr>
          <p:nvPr>
            <p:ph type="sldNum" sz="quarter" idx="5"/>
          </p:nvPr>
        </p:nvSpPr>
        <p:spPr/>
        <p:txBody>
          <a:bodyPr/>
          <a:lstStyle/>
          <a:p>
            <a:fld id="{B3AA9B88-709D-41BB-A3BE-6A82533D5D9B}" type="slidenum">
              <a:rPr lang="en-CA" smtClean="0"/>
              <a:t>22</a:t>
            </a:fld>
            <a:endParaRPr lang="en-CA"/>
          </a:p>
        </p:txBody>
      </p:sp>
    </p:spTree>
    <p:extLst>
      <p:ext uri="{BB962C8B-B14F-4D97-AF65-F5344CB8AC3E}">
        <p14:creationId xmlns:p14="http://schemas.microsoft.com/office/powerpoint/2010/main" val="2305456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 is a sample of the LOS framework completed.</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 we can see the service attribute, customer LOS, current performance, Performance Indicator and asset category, current performance of each asset and performance confidence.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effectLst/>
            </a:endParaRPr>
          </a:p>
          <a:p>
            <a:endParaRPr lang="en-US" dirty="0"/>
          </a:p>
        </p:txBody>
      </p:sp>
      <p:sp>
        <p:nvSpPr>
          <p:cNvPr id="4" name="Slide Number Placeholder 3"/>
          <p:cNvSpPr>
            <a:spLocks noGrp="1"/>
          </p:cNvSpPr>
          <p:nvPr>
            <p:ph type="sldNum" sz="quarter" idx="5"/>
          </p:nvPr>
        </p:nvSpPr>
        <p:spPr/>
        <p:txBody>
          <a:bodyPr/>
          <a:lstStyle/>
          <a:p>
            <a:fld id="{B3AA9B88-709D-41BB-A3BE-6A82533D5D9B}" type="slidenum">
              <a:rPr lang="en-CA" smtClean="0"/>
              <a:t>23</a:t>
            </a:fld>
            <a:endParaRPr lang="en-CA"/>
          </a:p>
        </p:txBody>
      </p:sp>
    </p:spTree>
    <p:extLst>
      <p:ext uri="{BB962C8B-B14F-4D97-AF65-F5344CB8AC3E}">
        <p14:creationId xmlns:p14="http://schemas.microsoft.com/office/powerpoint/2010/main" val="4046298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Demand drivers that may impact future data service delivery and use of data assets are shown here.  These include demand drivers related to:</a:t>
            </a:r>
          </a:p>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Growth, Service and Asset Downloads &amp; Uploads, Aging Infrastructure, AM Planning for O.Reg.588/17, Technology Innovations, and Date Sharing: </a:t>
            </a:r>
          </a:p>
          <a:p>
            <a:endParaRPr lang="en-US" dirty="0"/>
          </a:p>
        </p:txBody>
      </p:sp>
      <p:sp>
        <p:nvSpPr>
          <p:cNvPr id="4" name="Slide Number Placeholder 3"/>
          <p:cNvSpPr>
            <a:spLocks noGrp="1"/>
          </p:cNvSpPr>
          <p:nvPr>
            <p:ph type="sldNum" sz="quarter" idx="5"/>
          </p:nvPr>
        </p:nvSpPr>
        <p:spPr/>
        <p:txBody>
          <a:bodyPr/>
          <a:lstStyle/>
          <a:p>
            <a:fld id="{B3AA9B88-709D-41BB-A3BE-6A82533D5D9B}" type="slidenum">
              <a:rPr lang="en-CA" smtClean="0"/>
              <a:t>24</a:t>
            </a:fld>
            <a:endParaRPr lang="en-CA"/>
          </a:p>
        </p:txBody>
      </p:sp>
    </p:spTree>
    <p:extLst>
      <p:ext uri="{BB962C8B-B14F-4D97-AF65-F5344CB8AC3E}">
        <p14:creationId xmlns:p14="http://schemas.microsoft.com/office/powerpoint/2010/main" val="443117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B3AA9B88-709D-41BB-A3BE-6A82533D5D9B}" type="slidenum">
              <a:rPr lang="en-CA" smtClean="0"/>
              <a:t>25</a:t>
            </a:fld>
            <a:endParaRPr lang="en-CA"/>
          </a:p>
        </p:txBody>
      </p:sp>
    </p:spTree>
    <p:extLst>
      <p:ext uri="{BB962C8B-B14F-4D97-AF65-F5344CB8AC3E}">
        <p14:creationId xmlns:p14="http://schemas.microsoft.com/office/powerpoint/2010/main" val="2643435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The risks for data assets can be assessed like how you would assess the risk for any asset.</a:t>
            </a:r>
          </a:p>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CA" sz="1800" kern="100" dirty="0">
                <a:effectLst/>
                <a:latin typeface="Calibri" panose="020F0502020204030204" pitchFamily="34" charset="0"/>
                <a:ea typeface="Calibri" panose="020F0502020204030204" pitchFamily="34" charset="0"/>
                <a:cs typeface="Times New Roman" panose="02020603050405020304" pitchFamily="18" charset="0"/>
              </a:rPr>
              <a:t>We leveraged the ISO 31000 Standard for Risk Management Risk to identify critical data assets and to quantify risk (low, medium, high) to inform and prioritize of lifecycle activities.  </a:t>
            </a:r>
          </a:p>
          <a:p>
            <a:endParaRPr lang="en-US" dirty="0"/>
          </a:p>
        </p:txBody>
      </p:sp>
      <p:sp>
        <p:nvSpPr>
          <p:cNvPr id="4" name="Slide Number Placeholder 3"/>
          <p:cNvSpPr>
            <a:spLocks noGrp="1"/>
          </p:cNvSpPr>
          <p:nvPr>
            <p:ph type="sldNum" sz="quarter" idx="5"/>
          </p:nvPr>
        </p:nvSpPr>
        <p:spPr/>
        <p:txBody>
          <a:bodyPr/>
          <a:lstStyle/>
          <a:p>
            <a:fld id="{B3AA9B88-709D-41BB-A3BE-6A82533D5D9B}" type="slidenum">
              <a:rPr lang="en-CA" smtClean="0"/>
              <a:t>26</a:t>
            </a:fld>
            <a:endParaRPr lang="en-CA"/>
          </a:p>
        </p:txBody>
      </p:sp>
    </p:spTree>
    <p:extLst>
      <p:ext uri="{BB962C8B-B14F-4D97-AF65-F5344CB8AC3E}">
        <p14:creationId xmlns:p14="http://schemas.microsoft.com/office/powerpoint/2010/main" val="4224127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panose="020B0604020202020204" pitchFamily="34" charset="0"/>
                <a:ea typeface="Calibri" panose="020F0502020204030204" pitchFamily="34" charset="0"/>
              </a:rPr>
              <a:t>For the AMP, the risks were defined as adverse impacts on the Region’s ability to meet current and proposed customer LOS statements as measured by the technical LOS performance indicators, as summarized here.</a:t>
            </a:r>
            <a:endParaRPr lang="en-US" dirty="0"/>
          </a:p>
        </p:txBody>
      </p:sp>
      <p:sp>
        <p:nvSpPr>
          <p:cNvPr id="4" name="Slide Number Placeholder 3"/>
          <p:cNvSpPr>
            <a:spLocks noGrp="1"/>
          </p:cNvSpPr>
          <p:nvPr>
            <p:ph type="sldNum" sz="quarter" idx="5"/>
          </p:nvPr>
        </p:nvSpPr>
        <p:spPr/>
        <p:txBody>
          <a:bodyPr/>
          <a:lstStyle/>
          <a:p>
            <a:fld id="{B3AA9B88-709D-41BB-A3BE-6A82533D5D9B}" type="slidenum">
              <a:rPr lang="en-CA" smtClean="0"/>
              <a:t>27</a:t>
            </a:fld>
            <a:endParaRPr lang="en-CA"/>
          </a:p>
        </p:txBody>
      </p:sp>
    </p:spTree>
    <p:extLst>
      <p:ext uri="{BB962C8B-B14F-4D97-AF65-F5344CB8AC3E}">
        <p14:creationId xmlns:p14="http://schemas.microsoft.com/office/powerpoint/2010/main" val="1888864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600"/>
              </a:spcBef>
              <a:spcAft>
                <a:spcPts val="300"/>
              </a:spcAft>
              <a:buClrTx/>
              <a:buSzTx/>
              <a:buFontTx/>
              <a:buNone/>
              <a:tabLst/>
              <a:defRP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To assess and quantify the risks we used </a:t>
            </a:r>
            <a:r>
              <a:rPr lang="en-CA" sz="1800" kern="100" dirty="0" err="1">
                <a:effectLst/>
                <a:latin typeface="Calibri" panose="020F0502020204030204" pitchFamily="34" charset="0"/>
                <a:ea typeface="Calibri" panose="020F0502020204030204" pitchFamily="34" charset="0"/>
                <a:cs typeface="Times New Roman" panose="02020603050405020304" pitchFamily="18" charset="0"/>
              </a:rPr>
              <a:t>LoF</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CA" sz="1800" kern="100" dirty="0" err="1">
                <a:effectLst/>
                <a:latin typeface="Calibri" panose="020F0502020204030204" pitchFamily="34" charset="0"/>
                <a:ea typeface="Calibri" panose="020F0502020204030204" pitchFamily="34" charset="0"/>
                <a:cs typeface="Times New Roman" panose="02020603050405020304" pitchFamily="18" charset="0"/>
              </a:rPr>
              <a:t>CoF</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tables adopted by the Region.</a:t>
            </a:r>
          </a:p>
          <a:p>
            <a:pPr>
              <a:lnSpc>
                <a:spcPct val="107000"/>
              </a:lnSpc>
              <a:spcBef>
                <a:spcPts val="600"/>
              </a:spcBef>
              <a:spcAft>
                <a:spcPts val="300"/>
              </a:spcAft>
            </a:pPr>
            <a:endParaRPr lang="en-US" dirty="0"/>
          </a:p>
        </p:txBody>
      </p:sp>
      <p:sp>
        <p:nvSpPr>
          <p:cNvPr id="4" name="Slide Number Placeholder 3"/>
          <p:cNvSpPr>
            <a:spLocks noGrp="1"/>
          </p:cNvSpPr>
          <p:nvPr>
            <p:ph type="sldNum" sz="quarter" idx="5"/>
          </p:nvPr>
        </p:nvSpPr>
        <p:spPr/>
        <p:txBody>
          <a:bodyPr/>
          <a:lstStyle/>
          <a:p>
            <a:fld id="{B3AA9B88-709D-41BB-A3BE-6A82533D5D9B}" type="slidenum">
              <a:rPr lang="en-CA" smtClean="0"/>
              <a:t>28</a:t>
            </a:fld>
            <a:endParaRPr lang="en-CA"/>
          </a:p>
        </p:txBody>
      </p:sp>
    </p:spTree>
    <p:extLst>
      <p:ext uri="{BB962C8B-B14F-4D97-AF65-F5344CB8AC3E}">
        <p14:creationId xmlns:p14="http://schemas.microsoft.com/office/powerpoint/2010/main" val="4001765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AA9B88-709D-41BB-A3BE-6A82533D5D9B}" type="slidenum">
              <a:rPr lang="en-CA" smtClean="0"/>
              <a:t>29</a:t>
            </a:fld>
            <a:endParaRPr lang="en-CA"/>
          </a:p>
        </p:txBody>
      </p:sp>
    </p:spTree>
    <p:extLst>
      <p:ext uri="{BB962C8B-B14F-4D97-AF65-F5344CB8AC3E}">
        <p14:creationId xmlns:p14="http://schemas.microsoft.com/office/powerpoint/2010/main" val="575855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F0836C6-E888-8082-BF8B-1223A56742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1FC9CC-EC62-B9BE-0B8D-97628CD653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a:p>
        </p:txBody>
      </p:sp>
      <p:sp>
        <p:nvSpPr>
          <p:cNvPr id="20484" name="Slide Number Placeholder 3">
            <a:extLst>
              <a:ext uri="{FF2B5EF4-FFF2-40B4-BE49-F238E27FC236}">
                <a16:creationId xmlns:a16="http://schemas.microsoft.com/office/drawing/2014/main" id="{20431513-130C-BB42-FDBB-52E9874D13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3A47D12-E887-4CCC-8A30-E9771B69CCDD}"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Now let’s look at the lifecycle strategy</a:t>
            </a:r>
          </a:p>
        </p:txBody>
      </p:sp>
      <p:sp>
        <p:nvSpPr>
          <p:cNvPr id="4" name="Slide Number Placeholder 3"/>
          <p:cNvSpPr>
            <a:spLocks noGrp="1"/>
          </p:cNvSpPr>
          <p:nvPr>
            <p:ph type="sldNum" sz="quarter" idx="5"/>
          </p:nvPr>
        </p:nvSpPr>
        <p:spPr/>
        <p:txBody>
          <a:bodyPr/>
          <a:lstStyle/>
          <a:p>
            <a:fld id="{B3AA9B88-709D-41BB-A3BE-6A82533D5D9B}" type="slidenum">
              <a:rPr lang="en-CA" smtClean="0"/>
              <a:t>30</a:t>
            </a:fld>
            <a:endParaRPr lang="en-CA"/>
          </a:p>
        </p:txBody>
      </p:sp>
    </p:spTree>
    <p:extLst>
      <p:ext uri="{BB962C8B-B14F-4D97-AF65-F5344CB8AC3E}">
        <p14:creationId xmlns:p14="http://schemas.microsoft.com/office/powerpoint/2010/main" val="2305234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 mentioned earlier, the lifecycle management of data includes the phases of data creation, collection, analysis and maintenance.</a:t>
            </a:r>
            <a:r>
              <a:rPr lang="en-US" sz="1800" b="1" dirty="0">
                <a:solidFill>
                  <a:srgbClr val="000000"/>
                </a:solidFill>
                <a:effectLst/>
                <a:latin typeface="Arial" panose="020B0604020202020204" pitchFamily="34" charset="0"/>
                <a:ea typeface="Calibri" panose="020F0502020204030204" pitchFamily="34" charset="0"/>
              </a:rPr>
              <a:t> </a:t>
            </a:r>
          </a:p>
          <a:p>
            <a:pPr>
              <a:lnSpc>
                <a:spcPct val="107000"/>
              </a:lnSpc>
              <a:spcAft>
                <a:spcPts val="600"/>
              </a:spcAft>
            </a:pPr>
            <a:endParaRPr lang="en-US" sz="1800" b="1" dirty="0">
              <a:solidFill>
                <a:srgbClr val="000000"/>
              </a:solidFill>
              <a:effectLst/>
              <a:latin typeface="Arial" panose="020B0604020202020204" pitchFamily="34" charset="0"/>
              <a:ea typeface="Calibri" panose="020F0502020204030204" pitchFamily="34" charset="0"/>
            </a:endParaRPr>
          </a:p>
          <a:p>
            <a:pPr marL="285750" indent="-285750">
              <a:lnSpc>
                <a:spcPct val="107000"/>
              </a:lnSpc>
              <a:spcAft>
                <a:spcPts val="600"/>
              </a:spcAft>
              <a:buFont typeface="Arial" panose="020B0604020202020204" pitchFamily="34" charset="0"/>
              <a:buChar char="•"/>
            </a:pPr>
            <a:r>
              <a:rPr lang="en-US" sz="1800" b="1" dirty="0">
                <a:solidFill>
                  <a:srgbClr val="000000"/>
                </a:solidFill>
                <a:effectLst/>
                <a:latin typeface="Arial" panose="020B0604020202020204" pitchFamily="34" charset="0"/>
                <a:ea typeface="Calibri" panose="020F0502020204030204" pitchFamily="34" charset="0"/>
              </a:rPr>
              <a:t>Data creation:</a:t>
            </a:r>
            <a:r>
              <a:rPr lang="en-US" sz="1800" dirty="0">
                <a:solidFill>
                  <a:srgbClr val="000000"/>
                </a:solidFill>
                <a:effectLst/>
                <a:latin typeface="Arial" panose="020B0604020202020204" pitchFamily="34" charset="0"/>
                <a:ea typeface="Calibri" panose="020F0502020204030204" pitchFamily="34" charset="0"/>
              </a:rPr>
              <a:t> Activities to provide location and description data</a:t>
            </a:r>
            <a:endParaRPr lang="en-US" sz="1800" b="1" dirty="0">
              <a:solidFill>
                <a:srgbClr val="000000"/>
              </a:solidFill>
              <a:effectLst/>
              <a:latin typeface="Arial" panose="020B0604020202020204" pitchFamily="34" charset="0"/>
              <a:ea typeface="Calibri" panose="020F0502020204030204" pitchFamily="34" charset="0"/>
            </a:endParaRPr>
          </a:p>
          <a:p>
            <a:pPr marL="342900" lvl="0" indent="-342900">
              <a:spcBef>
                <a:spcPts val="300"/>
              </a:spcBef>
              <a:spcAft>
                <a:spcPts val="300"/>
              </a:spcAft>
              <a:buFont typeface="Symbol" pitchFamily="2" charset="2"/>
              <a:buChar char=""/>
            </a:pPr>
            <a:r>
              <a:rPr lang="en-US" sz="1800" b="1" dirty="0">
                <a:solidFill>
                  <a:srgbClr val="000000"/>
                </a:solidFill>
                <a:effectLst/>
                <a:latin typeface="Arial" panose="020B0604020202020204" pitchFamily="34" charset="0"/>
                <a:ea typeface="Calibri" panose="020F0502020204030204" pitchFamily="34" charset="0"/>
              </a:rPr>
              <a:t>Data collection:</a:t>
            </a:r>
            <a:r>
              <a:rPr lang="en-US" sz="1800" dirty="0">
                <a:solidFill>
                  <a:srgbClr val="000000"/>
                </a:solidFill>
                <a:effectLst/>
                <a:latin typeface="Arial" panose="020B0604020202020204" pitchFamily="34" charset="0"/>
                <a:ea typeface="Calibri" panose="020F0502020204030204" pitchFamily="34" charset="0"/>
              </a:rPr>
              <a:t> Activities to provide AM planning data</a:t>
            </a:r>
            <a:endParaRPr lang="en-CA" sz="1800" dirty="0">
              <a:solidFill>
                <a:srgbClr val="000000"/>
              </a:solidFill>
              <a:effectLst/>
              <a:latin typeface="Arial" panose="020B0604020202020204" pitchFamily="34" charset="0"/>
              <a:ea typeface="Calibri" panose="020F0502020204030204" pitchFamily="34" charset="0"/>
            </a:endParaRPr>
          </a:p>
          <a:p>
            <a:pPr marL="342900" lvl="0" indent="-342900">
              <a:spcBef>
                <a:spcPts val="300"/>
              </a:spcBef>
              <a:spcAft>
                <a:spcPts val="300"/>
              </a:spcAft>
              <a:buFont typeface="Symbol" pitchFamily="2" charset="2"/>
              <a:buChar char=""/>
            </a:pPr>
            <a:r>
              <a:rPr lang="en-US" sz="1800" b="1" dirty="0">
                <a:solidFill>
                  <a:srgbClr val="000000"/>
                </a:solidFill>
                <a:effectLst/>
                <a:latin typeface="Arial" panose="020B0604020202020204" pitchFamily="34" charset="0"/>
                <a:ea typeface="Calibri" panose="020F0502020204030204" pitchFamily="34" charset="0"/>
              </a:rPr>
              <a:t>Data analysis:</a:t>
            </a:r>
            <a:r>
              <a:rPr lang="en-US" sz="1800" dirty="0">
                <a:solidFill>
                  <a:srgbClr val="000000"/>
                </a:solidFill>
                <a:effectLst/>
                <a:latin typeface="Arial" panose="020B0604020202020204" pitchFamily="34" charset="0"/>
                <a:ea typeface="Calibri" panose="020F0502020204030204" pitchFamily="34" charset="0"/>
              </a:rPr>
              <a:t> Activities to examine raw data to make AM performance decisions</a:t>
            </a:r>
            <a:endParaRPr lang="en-CA" sz="1800" dirty="0">
              <a:solidFill>
                <a:srgbClr val="000000"/>
              </a:solidFill>
              <a:effectLst/>
              <a:latin typeface="Arial" panose="020B0604020202020204" pitchFamily="34" charset="0"/>
              <a:ea typeface="Calibri" panose="020F0502020204030204" pitchFamily="34" charset="0"/>
            </a:endParaRPr>
          </a:p>
          <a:p>
            <a:pPr marL="342900" lvl="0" indent="-342900">
              <a:spcBef>
                <a:spcPts val="300"/>
              </a:spcBef>
              <a:spcAft>
                <a:spcPts val="300"/>
              </a:spcAft>
              <a:buFont typeface="Symbol" pitchFamily="2" charset="2"/>
              <a:buChar char=""/>
            </a:pPr>
            <a:r>
              <a:rPr lang="en-US" sz="1800" b="1" dirty="0">
                <a:solidFill>
                  <a:srgbClr val="000000"/>
                </a:solidFill>
                <a:effectLst/>
                <a:latin typeface="Arial" panose="020B0604020202020204" pitchFamily="34" charset="0"/>
                <a:ea typeface="Calibri" panose="020F0502020204030204" pitchFamily="34" charset="0"/>
              </a:rPr>
              <a:t>Data maintenance:</a:t>
            </a:r>
            <a:r>
              <a:rPr lang="en-US" sz="1800" dirty="0">
                <a:solidFill>
                  <a:srgbClr val="000000"/>
                </a:solidFill>
                <a:effectLst/>
                <a:latin typeface="Arial" panose="020B0604020202020204" pitchFamily="34" charset="0"/>
                <a:ea typeface="Calibri" panose="020F0502020204030204" pitchFamily="34" charset="0"/>
              </a:rPr>
              <a:t> Activities to retain data assets in an appropriate service condition – available when needed and consistent over time (cleaning, storage, disposition)</a:t>
            </a:r>
            <a:endParaRPr lang="en-CA" sz="1800" dirty="0">
              <a:solidFill>
                <a:srgbClr val="000000"/>
              </a:solidFill>
              <a:effectLst/>
              <a:latin typeface="Arial" panose="020B0604020202020204" pitchFamily="34" charset="0"/>
              <a:ea typeface="Calibri" panose="020F0502020204030204" pitchFamily="34" charset="0"/>
            </a:endParaRPr>
          </a:p>
          <a:p>
            <a:pPr>
              <a:lnSpc>
                <a:spcPct val="107000"/>
              </a:lnSpc>
              <a:spcBef>
                <a:spcPts val="600"/>
              </a:spcBef>
              <a:spcAft>
                <a:spcPts val="300"/>
              </a:spcAft>
            </a:pPr>
            <a:endParaRPr lang="en-CA" sz="1800" dirty="0">
              <a:solidFill>
                <a:srgbClr val="000000"/>
              </a:solidFill>
              <a:effectLst/>
              <a:latin typeface="Arial" panose="020B0604020202020204" pitchFamily="34" charset="0"/>
              <a:ea typeface="Calibri" panose="020F0502020204030204" pitchFamily="34" charset="0"/>
            </a:endParaRPr>
          </a:p>
          <a:p>
            <a:pPr>
              <a:lnSpc>
                <a:spcPct val="107000"/>
              </a:lnSpc>
              <a:spcBef>
                <a:spcPts val="600"/>
              </a:spcBef>
              <a:spcAft>
                <a:spcPts val="300"/>
              </a:spcAft>
            </a:pPr>
            <a:r>
              <a:rPr lang="en-CA" sz="1800" dirty="0">
                <a:solidFill>
                  <a:srgbClr val="000000"/>
                </a:solidFill>
                <a:effectLst/>
                <a:latin typeface="Arial" panose="020B0604020202020204" pitchFamily="34" charset="0"/>
                <a:ea typeface="Calibri" panose="020F0502020204030204" pitchFamily="34" charset="0"/>
              </a:rPr>
              <a:t>This figure shows the key data lifecycle phases (grey), the relevant function groups (blue), and the data states (green).</a:t>
            </a:r>
          </a:p>
          <a:p>
            <a:endParaRPr lang="en-US" dirty="0"/>
          </a:p>
        </p:txBody>
      </p:sp>
      <p:sp>
        <p:nvSpPr>
          <p:cNvPr id="4" name="Slide Number Placeholder 3"/>
          <p:cNvSpPr>
            <a:spLocks noGrp="1"/>
          </p:cNvSpPr>
          <p:nvPr>
            <p:ph type="sldNum" sz="quarter" idx="5"/>
          </p:nvPr>
        </p:nvSpPr>
        <p:spPr/>
        <p:txBody>
          <a:bodyPr/>
          <a:lstStyle/>
          <a:p>
            <a:fld id="{B3AA9B88-709D-41BB-A3BE-6A82533D5D9B}" type="slidenum">
              <a:rPr lang="en-CA" smtClean="0"/>
              <a:t>31</a:t>
            </a:fld>
            <a:endParaRPr lang="en-CA"/>
          </a:p>
        </p:txBody>
      </p:sp>
    </p:spTree>
    <p:extLst>
      <p:ext uri="{BB962C8B-B14F-4D97-AF65-F5344CB8AC3E}">
        <p14:creationId xmlns:p14="http://schemas.microsoft.com/office/powerpoint/2010/main" val="2145663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figure shows the 10 year data lifecycle needs for roads and transit AM data.</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Through analysis, it was found that there was a $800K gap for 2023.  Total gap over the 10 year period could not be determined because the amount of operating funding available for data activities is unknown.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3AA9B88-709D-41BB-A3BE-6A82533D5D9B}" type="slidenum">
              <a:rPr lang="en-CA" smtClean="0"/>
              <a:t>32</a:t>
            </a:fld>
            <a:endParaRPr lang="en-CA"/>
          </a:p>
        </p:txBody>
      </p:sp>
    </p:spTree>
    <p:extLst>
      <p:ext uri="{BB962C8B-B14F-4D97-AF65-F5344CB8AC3E}">
        <p14:creationId xmlns:p14="http://schemas.microsoft.com/office/powerpoint/2010/main" val="1370401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Now let’s look at the lifecycle strategy</a:t>
            </a:r>
          </a:p>
        </p:txBody>
      </p:sp>
      <p:sp>
        <p:nvSpPr>
          <p:cNvPr id="4" name="Slide Number Placeholder 3"/>
          <p:cNvSpPr>
            <a:spLocks noGrp="1"/>
          </p:cNvSpPr>
          <p:nvPr>
            <p:ph type="sldNum" sz="quarter" idx="5"/>
          </p:nvPr>
        </p:nvSpPr>
        <p:spPr/>
        <p:txBody>
          <a:bodyPr/>
          <a:lstStyle/>
          <a:p>
            <a:fld id="{B3AA9B88-709D-41BB-A3BE-6A82533D5D9B}" type="slidenum">
              <a:rPr lang="en-CA" smtClean="0"/>
              <a:t>34</a:t>
            </a:fld>
            <a:endParaRPr lang="en-CA"/>
          </a:p>
        </p:txBody>
      </p:sp>
    </p:spTree>
    <p:extLst>
      <p:ext uri="{BB962C8B-B14F-4D97-AF65-F5344CB8AC3E}">
        <p14:creationId xmlns:p14="http://schemas.microsoft.com/office/powerpoint/2010/main" val="2471091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8FEE20F0-4412-9288-8479-F622808D92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F45E378F-8E8A-7CB8-3DA9-F9506748F9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7828" name="Slide Number Placeholder 3">
            <a:extLst>
              <a:ext uri="{FF2B5EF4-FFF2-40B4-BE49-F238E27FC236}">
                <a16:creationId xmlns:a16="http://schemas.microsoft.com/office/drawing/2014/main" id="{6D9CA444-D78D-6C4C-03CC-B7F0C204A1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0756610-1CD6-4785-A99C-7A838DE4418B}" type="slidenum">
              <a:rPr lang="en-US" altLang="en-US" smtClean="0"/>
              <a:pPr/>
              <a:t>36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16AD3E9-80DF-0417-11D3-E56BF22D3D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80439202-25D8-449F-7186-953164CCCF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id="{7E1D4A08-4C8D-8179-2850-DD88F2C046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454005B-FC57-4DF0-8B65-25AFAC71E1F9}"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31A7C55D-DE6E-4AA0-1D63-C7F25E5222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9DDE21CA-DE0D-E743-4B3C-8E28E5190C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dirty="0"/>
              <a:t>One of the great decisions our Council made was creating an Asset Replacement Reserve in 2006</a:t>
            </a:r>
          </a:p>
          <a:p>
            <a:pPr marL="171450" indent="-171450" eaLnBrk="1" hangingPunct="1">
              <a:spcBef>
                <a:spcPct val="0"/>
              </a:spcBef>
              <a:buFontTx/>
              <a:buChar char="-"/>
            </a:pPr>
            <a:r>
              <a:rPr lang="en-US" altLang="en-US" dirty="0"/>
              <a:t>Council 2006 asset replacement reserve investment</a:t>
            </a:r>
          </a:p>
          <a:p>
            <a:pPr marL="171450" indent="-171450" eaLnBrk="1" hangingPunct="1">
              <a:spcBef>
                <a:spcPct val="0"/>
              </a:spcBef>
              <a:buFontTx/>
              <a:buChar char="-"/>
            </a:pPr>
            <a:r>
              <a:rPr lang="en-US" altLang="en-US" dirty="0"/>
              <a:t>Annual investment of 1% of tax levy</a:t>
            </a:r>
          </a:p>
          <a:p>
            <a:pPr marL="171450" indent="-171450" eaLnBrk="1" hangingPunct="1">
              <a:spcBef>
                <a:spcPct val="0"/>
              </a:spcBef>
              <a:buFontTx/>
              <a:buChar char="-"/>
            </a:pPr>
            <a:r>
              <a:rPr lang="en-US" altLang="en-US" dirty="0"/>
              <a:t>Using the funding in the reserve, Council approved</a:t>
            </a:r>
          </a:p>
          <a:p>
            <a:pPr marL="171450" indent="-171450" eaLnBrk="1" hangingPunct="1">
              <a:spcBef>
                <a:spcPct val="0"/>
              </a:spcBef>
              <a:buFontTx/>
              <a:buChar char="-"/>
            </a:pPr>
            <a:r>
              <a:rPr lang="en-US" altLang="en-US" dirty="0"/>
              <a:t>Dedicated staff</a:t>
            </a:r>
          </a:p>
          <a:p>
            <a:pPr marL="171450" indent="-171450" eaLnBrk="1" hangingPunct="1">
              <a:spcBef>
                <a:spcPct val="0"/>
              </a:spcBef>
              <a:buFontTx/>
              <a:buChar char="-"/>
            </a:pPr>
            <a:r>
              <a:rPr lang="en-US" altLang="en-US" dirty="0"/>
              <a:t>The Senior Management Team, through Council, made the decision to utilize the reserve to fund the shortfall in the pavement program</a:t>
            </a:r>
          </a:p>
          <a:p>
            <a:pPr marL="171450" indent="-171450" eaLnBrk="1" hangingPunct="1">
              <a:spcBef>
                <a:spcPct val="0"/>
              </a:spcBef>
              <a:buFontTx/>
              <a:buChar char="-"/>
            </a:pPr>
            <a:r>
              <a:rPr lang="en-US" altLang="en-US" dirty="0"/>
              <a:t>The number one priority of our asset management team is to ensure the investment our Council has made is supported, which is why we turned to our Project Management Office to utilize some of the</a:t>
            </a:r>
          </a:p>
        </p:txBody>
      </p:sp>
      <p:sp>
        <p:nvSpPr>
          <p:cNvPr id="24580" name="Slide Number Placeholder 3">
            <a:extLst>
              <a:ext uri="{FF2B5EF4-FFF2-40B4-BE49-F238E27FC236}">
                <a16:creationId xmlns:a16="http://schemas.microsoft.com/office/drawing/2014/main" id="{85918B70-B612-2619-F86C-91B7E50DCB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24DEFE5-7E99-459D-84B7-F251D7682078}"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5A80ABC-60B6-FAD2-9196-41435C1166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E4FAB85-0D77-F616-148D-6E816A6239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pPr marL="285750" indent="-285750">
              <a:buFontTx/>
              <a:buChar char="-"/>
              <a:defRPr/>
            </a:pPr>
            <a:r>
              <a:rPr lang="en-US"/>
              <a:t>The Project Management Office at York Region has created an integrated management system that is designed to bring together tools, processes and best practices that drive continuous improvement, innovation and business excellence in Transportation Services.</a:t>
            </a:r>
          </a:p>
          <a:p>
            <a:pPr marL="285750" indent="-285750">
              <a:buFontTx/>
              <a:buChar char="-"/>
              <a:defRPr/>
            </a:pPr>
            <a:r>
              <a:rPr lang="en-US"/>
              <a:t>This management system include disciplines such as Process Management, Change Management, Portfolio Management, Project Management and Performance Management</a:t>
            </a:r>
          </a:p>
          <a:p>
            <a:endParaRPr lang="en-US" altLang="en-US"/>
          </a:p>
        </p:txBody>
      </p:sp>
      <p:sp>
        <p:nvSpPr>
          <p:cNvPr id="4" name="Slide Number Placeholder 3">
            <a:extLst>
              <a:ext uri="{FF2B5EF4-FFF2-40B4-BE49-F238E27FC236}">
                <a16:creationId xmlns:a16="http://schemas.microsoft.com/office/drawing/2014/main" id="{0E368353-F1B0-184F-753C-56879EC4111C}"/>
              </a:ext>
            </a:extLst>
          </p:cNvPr>
          <p:cNvSpPr>
            <a:spLocks noGrp="1"/>
          </p:cNvSpPr>
          <p:nvPr>
            <p:ph type="sldNum" sz="quarter" idx="5"/>
          </p:nvPr>
        </p:nvSpPr>
        <p:spPr/>
        <p:txBody>
          <a:bodyPr/>
          <a:lstStyle/>
          <a:p>
            <a:pPr fontAlgn="auto">
              <a:spcBef>
                <a:spcPts val="0"/>
              </a:spcBef>
              <a:spcAft>
                <a:spcPts val="0"/>
              </a:spcAft>
              <a:defRPr/>
            </a:pPr>
            <a:fld id="{5897390C-4623-467F-BE6B-D17C5E19114E}" type="slidenum">
              <a:rPr lang="en-US" sz="1200" smtClean="0">
                <a:solidFill>
                  <a:prstClr val="black"/>
                </a:solidFill>
                <a:latin typeface="Calibri"/>
                <a:cs typeface="+mn-cs"/>
              </a:rPr>
              <a:pPr fontAlgn="auto">
                <a:spcBef>
                  <a:spcPts val="0"/>
                </a:spcBef>
                <a:spcAft>
                  <a:spcPts val="0"/>
                </a:spcAft>
                <a:defRPr/>
              </a:pPr>
              <a:t>6</a:t>
            </a:fld>
            <a:endParaRPr lang="en-US" sz="1200">
              <a:solidFill>
                <a:prstClr val="black"/>
              </a:solidFill>
              <a:latin typeface="Calibri"/>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8BA726D-0E95-66AB-BAD8-155096CB0C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BBDECBA-8CA3-4085-A02C-EA75AFB333A1}"/>
              </a:ext>
            </a:extLst>
          </p:cNvPr>
          <p:cNvSpPr>
            <a:spLocks noGrp="1"/>
          </p:cNvSpPr>
          <p:nvPr>
            <p:ph type="body" idx="1"/>
          </p:nvPr>
        </p:nvSpPr>
        <p:spPr/>
        <p:txBody>
          <a:bodyPr/>
          <a:lstStyle/>
          <a:p>
            <a:pPr marL="285750" indent="-285750">
              <a:buFontTx/>
              <a:buChar char="-"/>
              <a:defRPr/>
            </a:pPr>
            <a:r>
              <a:rPr lang="en-US" dirty="0"/>
              <a:t>Our PMO team used industry best practices to layout different performance measurement types including:</a:t>
            </a:r>
          </a:p>
          <a:p>
            <a:pPr marL="893763" lvl="1" indent="-285750">
              <a:buFontTx/>
              <a:buChar char="-"/>
              <a:defRPr/>
            </a:pPr>
            <a:r>
              <a:rPr lang="en-US" dirty="0"/>
              <a:t>Output</a:t>
            </a:r>
          </a:p>
          <a:p>
            <a:pPr marL="893763" lvl="1" indent="-285750">
              <a:buFontTx/>
              <a:buChar char="-"/>
              <a:defRPr/>
            </a:pPr>
            <a:r>
              <a:rPr lang="en-US" dirty="0"/>
              <a:t>Efficiency</a:t>
            </a:r>
          </a:p>
          <a:p>
            <a:pPr marL="893763" lvl="1" indent="-285750">
              <a:buFontTx/>
              <a:buChar char="-"/>
              <a:defRPr/>
            </a:pPr>
            <a:r>
              <a:rPr lang="en-US" dirty="0"/>
              <a:t>Effectiveness</a:t>
            </a:r>
          </a:p>
          <a:p>
            <a:pPr marL="893763" lvl="1" indent="-285750">
              <a:buFontTx/>
              <a:buChar char="-"/>
              <a:defRPr/>
            </a:pPr>
            <a:r>
              <a:rPr lang="en-US" dirty="0"/>
              <a:t>Level of Service</a:t>
            </a:r>
          </a:p>
          <a:p>
            <a:pPr marL="285750" indent="-285750">
              <a:buFontTx/>
              <a:buChar char="-"/>
              <a:defRPr/>
            </a:pPr>
            <a:r>
              <a:rPr lang="en-US" dirty="0"/>
              <a:t>We understood that to answer these questions, and answer them well, we need to make a data investment</a:t>
            </a:r>
          </a:p>
          <a:p>
            <a:pPr>
              <a:defRPr/>
            </a:pPr>
            <a:endParaRPr lang="en-US" dirty="0"/>
          </a:p>
        </p:txBody>
      </p:sp>
      <p:sp>
        <p:nvSpPr>
          <p:cNvPr id="4" name="Slide Number Placeholder 3">
            <a:extLst>
              <a:ext uri="{FF2B5EF4-FFF2-40B4-BE49-F238E27FC236}">
                <a16:creationId xmlns:a16="http://schemas.microsoft.com/office/drawing/2014/main" id="{112455D5-F8DD-53A2-0BAB-947A0F783F24}"/>
              </a:ext>
            </a:extLst>
          </p:cNvPr>
          <p:cNvSpPr>
            <a:spLocks noGrp="1"/>
          </p:cNvSpPr>
          <p:nvPr>
            <p:ph type="sldNum" sz="quarter" idx="5"/>
          </p:nvPr>
        </p:nvSpPr>
        <p:spPr/>
        <p:txBody>
          <a:bodyPr/>
          <a:lstStyle/>
          <a:p>
            <a:pPr fontAlgn="auto">
              <a:spcBef>
                <a:spcPts val="0"/>
              </a:spcBef>
              <a:spcAft>
                <a:spcPts val="0"/>
              </a:spcAft>
              <a:defRPr/>
            </a:pPr>
            <a:fld id="{607BCCC3-6F25-4051-9033-6620C425EDE5}" type="slidenum">
              <a:rPr lang="en-US" sz="1200" smtClean="0">
                <a:solidFill>
                  <a:prstClr val="black"/>
                </a:solidFill>
                <a:latin typeface="Calibri"/>
                <a:cs typeface="+mn-cs"/>
              </a:rPr>
              <a:pPr fontAlgn="auto">
                <a:spcBef>
                  <a:spcPts val="0"/>
                </a:spcBef>
                <a:spcAft>
                  <a:spcPts val="0"/>
                </a:spcAft>
                <a:defRPr/>
              </a:pPr>
              <a:t>7</a:t>
            </a:fld>
            <a:endParaRPr lang="en-US" sz="1200">
              <a:solidFill>
                <a:prstClr val="black"/>
              </a:solidFill>
              <a:latin typeface="Calibri"/>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E955E53-583D-F0C4-3EB3-373495C03E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E23C5F54-DD89-4CB1-CD7E-E455C5D859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Before we moved forward with the investment, we needed data, lots and lots of data that our team could analyze to ensure we made the best decisions possible</a:t>
            </a:r>
          </a:p>
          <a:p>
            <a:endParaRPr lang="en-US" altLang="en-US"/>
          </a:p>
        </p:txBody>
      </p:sp>
      <p:sp>
        <p:nvSpPr>
          <p:cNvPr id="4" name="Slide Number Placeholder 3">
            <a:extLst>
              <a:ext uri="{FF2B5EF4-FFF2-40B4-BE49-F238E27FC236}">
                <a16:creationId xmlns:a16="http://schemas.microsoft.com/office/drawing/2014/main" id="{590C9615-574C-7DFD-A2D1-898FB45F73CF}"/>
              </a:ext>
            </a:extLst>
          </p:cNvPr>
          <p:cNvSpPr>
            <a:spLocks noGrp="1"/>
          </p:cNvSpPr>
          <p:nvPr>
            <p:ph type="sldNum" sz="quarter" idx="5"/>
          </p:nvPr>
        </p:nvSpPr>
        <p:spPr/>
        <p:txBody>
          <a:bodyPr/>
          <a:lstStyle/>
          <a:p>
            <a:pPr fontAlgn="auto">
              <a:spcBef>
                <a:spcPts val="0"/>
              </a:spcBef>
              <a:spcAft>
                <a:spcPts val="0"/>
              </a:spcAft>
              <a:defRPr/>
            </a:pPr>
            <a:fld id="{460A228C-1D3D-4F0D-8F54-F0131EE59647}" type="slidenum">
              <a:rPr lang="en-US" sz="1200" smtClean="0">
                <a:solidFill>
                  <a:prstClr val="black"/>
                </a:solidFill>
                <a:latin typeface="Calibri"/>
                <a:cs typeface="+mn-cs"/>
              </a:rPr>
              <a:pPr fontAlgn="auto">
                <a:spcBef>
                  <a:spcPts val="0"/>
                </a:spcBef>
                <a:spcAft>
                  <a:spcPts val="0"/>
                </a:spcAft>
                <a:defRPr/>
              </a:pPr>
              <a:t>8</a:t>
            </a:fld>
            <a:endParaRPr lang="en-US" sz="1200">
              <a:solidFill>
                <a:prstClr val="black"/>
              </a:solidFill>
              <a:latin typeface="Calibri"/>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CCBFF81-B80E-1F30-9A64-D303074D3C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FC9F9D4-ED7D-67FA-18B1-D7A65B3D1F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BFC123C-D42D-46A1-1D02-9CCF91F2301F}"/>
              </a:ext>
            </a:extLst>
          </p:cNvPr>
          <p:cNvSpPr>
            <a:spLocks noGrp="1"/>
          </p:cNvSpPr>
          <p:nvPr>
            <p:ph type="sldNum" sz="quarter" idx="5"/>
          </p:nvPr>
        </p:nvSpPr>
        <p:spPr/>
        <p:txBody>
          <a:bodyPr/>
          <a:lstStyle/>
          <a:p>
            <a:pPr fontAlgn="auto">
              <a:spcBef>
                <a:spcPts val="0"/>
              </a:spcBef>
              <a:spcAft>
                <a:spcPts val="0"/>
              </a:spcAft>
              <a:defRPr/>
            </a:pPr>
            <a:fld id="{14B66EC0-D9A6-4D0C-A4DA-27BDDAC8F743}" type="slidenum">
              <a:rPr lang="en-US" sz="1200" smtClean="0">
                <a:solidFill>
                  <a:prstClr val="black"/>
                </a:solidFill>
                <a:latin typeface="Calibri"/>
                <a:cs typeface="+mn-cs"/>
              </a:rPr>
              <a:pPr fontAlgn="auto">
                <a:spcBef>
                  <a:spcPts val="0"/>
                </a:spcBef>
                <a:spcAft>
                  <a:spcPts val="0"/>
                </a:spcAft>
                <a:defRPr/>
              </a:pPr>
              <a:t>9</a:t>
            </a:fld>
            <a:endParaRPr lang="en-US" sz="1200">
              <a:solidFill>
                <a:prstClr val="black"/>
              </a:solidFill>
              <a:latin typeface="Calibri"/>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6B0B-9CE1-AD12-15B2-C6751B7410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F7739A-2886-4A1B-D9FA-D1CECEB1D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8EF33-D49F-7E14-CC1B-B0AA32D78968}"/>
              </a:ext>
            </a:extLst>
          </p:cNvPr>
          <p:cNvSpPr>
            <a:spLocks noGrp="1"/>
          </p:cNvSpPr>
          <p:nvPr>
            <p:ph type="dt" sz="half" idx="10"/>
          </p:nvPr>
        </p:nvSpPr>
        <p:spPr/>
        <p:txBody>
          <a:bodyPr/>
          <a:lstStyle/>
          <a:p>
            <a:fld id="{F32B6917-9E19-443B-B09F-2FC47923E9C4}" type="datetimeFigureOut">
              <a:rPr lang="en-GB" smtClean="0"/>
              <a:t>24/10/2023</a:t>
            </a:fld>
            <a:endParaRPr lang="en-GB"/>
          </a:p>
        </p:txBody>
      </p:sp>
      <p:sp>
        <p:nvSpPr>
          <p:cNvPr id="5" name="Footer Placeholder 4">
            <a:extLst>
              <a:ext uri="{FF2B5EF4-FFF2-40B4-BE49-F238E27FC236}">
                <a16:creationId xmlns:a16="http://schemas.microsoft.com/office/drawing/2014/main" id="{D1297275-8FE5-3A17-3322-2F906FF142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CAC3BB-1156-670E-6597-1706402DEC0F}"/>
              </a:ext>
            </a:extLst>
          </p:cNvPr>
          <p:cNvSpPr>
            <a:spLocks noGrp="1"/>
          </p:cNvSpPr>
          <p:nvPr>
            <p:ph type="sldNum" sz="quarter" idx="12"/>
          </p:nvPr>
        </p:nvSpPr>
        <p:spPr/>
        <p:txBody>
          <a:bodyPr/>
          <a:lstStyle/>
          <a:p>
            <a:fld id="{5F132594-27AF-44A6-BF79-3A51800262B6}" type="slidenum">
              <a:rPr lang="en-GB" smtClean="0"/>
              <a:t>‹#›</a:t>
            </a:fld>
            <a:endParaRPr lang="en-GB"/>
          </a:p>
        </p:txBody>
      </p:sp>
    </p:spTree>
    <p:extLst>
      <p:ext uri="{BB962C8B-B14F-4D97-AF65-F5344CB8AC3E}">
        <p14:creationId xmlns:p14="http://schemas.microsoft.com/office/powerpoint/2010/main" val="1140072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8A047-AFF1-E7B9-3568-F064C4D2FD5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8A4AFC-DDC6-7343-FFF0-36133D84D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4E320C-BA60-1840-B660-9AED0638CD1B}"/>
              </a:ext>
            </a:extLst>
          </p:cNvPr>
          <p:cNvSpPr>
            <a:spLocks noGrp="1"/>
          </p:cNvSpPr>
          <p:nvPr>
            <p:ph type="dt" sz="half" idx="10"/>
          </p:nvPr>
        </p:nvSpPr>
        <p:spPr/>
        <p:txBody>
          <a:bodyPr/>
          <a:lstStyle/>
          <a:p>
            <a:fld id="{F32B6917-9E19-443B-B09F-2FC47923E9C4}" type="datetimeFigureOut">
              <a:rPr lang="en-GB" smtClean="0"/>
              <a:t>24/10/2023</a:t>
            </a:fld>
            <a:endParaRPr lang="en-GB"/>
          </a:p>
        </p:txBody>
      </p:sp>
      <p:sp>
        <p:nvSpPr>
          <p:cNvPr id="5" name="Footer Placeholder 4">
            <a:extLst>
              <a:ext uri="{FF2B5EF4-FFF2-40B4-BE49-F238E27FC236}">
                <a16:creationId xmlns:a16="http://schemas.microsoft.com/office/drawing/2014/main" id="{ED5F168F-E106-D35C-8DC9-7F01918A37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6B95AC-BF0B-ED13-1CEC-84C5475ACFA9}"/>
              </a:ext>
            </a:extLst>
          </p:cNvPr>
          <p:cNvSpPr>
            <a:spLocks noGrp="1"/>
          </p:cNvSpPr>
          <p:nvPr>
            <p:ph type="sldNum" sz="quarter" idx="12"/>
          </p:nvPr>
        </p:nvSpPr>
        <p:spPr/>
        <p:txBody>
          <a:bodyPr/>
          <a:lstStyle/>
          <a:p>
            <a:fld id="{5F132594-27AF-44A6-BF79-3A51800262B6}" type="slidenum">
              <a:rPr lang="en-GB" smtClean="0"/>
              <a:t>‹#›</a:t>
            </a:fld>
            <a:endParaRPr lang="en-GB"/>
          </a:p>
        </p:txBody>
      </p:sp>
    </p:spTree>
    <p:extLst>
      <p:ext uri="{BB962C8B-B14F-4D97-AF65-F5344CB8AC3E}">
        <p14:creationId xmlns:p14="http://schemas.microsoft.com/office/powerpoint/2010/main" val="4284586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199A38-A5B1-2E14-0AFE-E7BEE242A1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2533D1-47EA-ED30-D16F-284991D1D7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B85F05-33B2-38F1-E464-951944727B3B}"/>
              </a:ext>
            </a:extLst>
          </p:cNvPr>
          <p:cNvSpPr>
            <a:spLocks noGrp="1"/>
          </p:cNvSpPr>
          <p:nvPr>
            <p:ph type="dt" sz="half" idx="10"/>
          </p:nvPr>
        </p:nvSpPr>
        <p:spPr/>
        <p:txBody>
          <a:bodyPr/>
          <a:lstStyle/>
          <a:p>
            <a:fld id="{F32B6917-9E19-443B-B09F-2FC47923E9C4}" type="datetimeFigureOut">
              <a:rPr lang="en-GB" smtClean="0"/>
              <a:t>24/10/2023</a:t>
            </a:fld>
            <a:endParaRPr lang="en-GB"/>
          </a:p>
        </p:txBody>
      </p:sp>
      <p:sp>
        <p:nvSpPr>
          <p:cNvPr id="5" name="Footer Placeholder 4">
            <a:extLst>
              <a:ext uri="{FF2B5EF4-FFF2-40B4-BE49-F238E27FC236}">
                <a16:creationId xmlns:a16="http://schemas.microsoft.com/office/drawing/2014/main" id="{3E769983-5E36-F26B-201E-616D4A0BA7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C80249-B93A-0D8C-FFB4-8D159C16D721}"/>
              </a:ext>
            </a:extLst>
          </p:cNvPr>
          <p:cNvSpPr>
            <a:spLocks noGrp="1"/>
          </p:cNvSpPr>
          <p:nvPr>
            <p:ph type="sldNum" sz="quarter" idx="12"/>
          </p:nvPr>
        </p:nvSpPr>
        <p:spPr/>
        <p:txBody>
          <a:bodyPr/>
          <a:lstStyle/>
          <a:p>
            <a:fld id="{5F132594-27AF-44A6-BF79-3A51800262B6}" type="slidenum">
              <a:rPr lang="en-GB" smtClean="0"/>
              <a:t>‹#›</a:t>
            </a:fld>
            <a:endParaRPr lang="en-GB"/>
          </a:p>
        </p:txBody>
      </p:sp>
    </p:spTree>
    <p:extLst>
      <p:ext uri="{BB962C8B-B14F-4D97-AF65-F5344CB8AC3E}">
        <p14:creationId xmlns:p14="http://schemas.microsoft.com/office/powerpoint/2010/main" val="500009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Header only">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84432" y="176343"/>
            <a:ext cx="9787467" cy="469900"/>
          </a:xfrm>
          <a:prstGeom prst="rect">
            <a:avLst/>
          </a:prstGeom>
        </p:spPr>
        <p:txBody>
          <a:bodyPr lIns="121899" tIns="60949" rIns="121899" bIns="60949">
            <a:noAutofit/>
          </a:bodyPr>
          <a:lstStyle>
            <a:lvl1pPr marL="0" indent="0">
              <a:lnSpc>
                <a:spcPts val="4266"/>
              </a:lnSpc>
              <a:buNone/>
              <a:defRPr sz="4800" b="0" i="0" cap="all" baseline="0">
                <a:solidFill>
                  <a:srgbClr val="005BA6"/>
                </a:solidFill>
                <a:latin typeface="Tw Cen MT Condensed" charset="0"/>
                <a:ea typeface="Tw Cen MT Condensed" charset="0"/>
                <a:cs typeface="Tw Cen MT Condensed" charset="0"/>
              </a:defRPr>
            </a:lvl1pPr>
          </a:lstStyle>
          <a:p>
            <a:pPr lvl="0"/>
            <a:r>
              <a:rPr lang="en-US"/>
              <a:t>Click to edit Master text styles</a:t>
            </a:r>
          </a:p>
        </p:txBody>
      </p:sp>
      <p:sp>
        <p:nvSpPr>
          <p:cNvPr id="7" name="Text Placeholder 11"/>
          <p:cNvSpPr>
            <a:spLocks noGrp="1"/>
          </p:cNvSpPr>
          <p:nvPr>
            <p:ph type="body" sz="quarter" idx="15"/>
          </p:nvPr>
        </p:nvSpPr>
        <p:spPr>
          <a:xfrm>
            <a:off x="389762" y="1025913"/>
            <a:ext cx="11460268" cy="4848856"/>
          </a:xfrm>
          <a:prstGeom prst="rect">
            <a:avLst/>
          </a:prstGeom>
        </p:spPr>
        <p:txBody>
          <a:bodyPr lIns="121899" tIns="60949" rIns="121899" bIns="60949"/>
          <a:lstStyle>
            <a:lvl1pPr>
              <a:lnSpc>
                <a:spcPct val="100000"/>
              </a:lnSpc>
              <a:defRPr sz="1800" baseline="0"/>
            </a:lvl1pPr>
          </a:lstStyle>
          <a:p>
            <a:pPr lvl="0"/>
            <a:endParaRPr lang="en-US"/>
          </a:p>
        </p:txBody>
      </p:sp>
      <p:sp>
        <p:nvSpPr>
          <p:cNvPr id="4" name="Slide Number Placeholder 5">
            <a:extLst>
              <a:ext uri="{FF2B5EF4-FFF2-40B4-BE49-F238E27FC236}">
                <a16:creationId xmlns:a16="http://schemas.microsoft.com/office/drawing/2014/main" id="{FB04F0C3-49FB-A207-84D6-F9AB54B58EE2}"/>
              </a:ext>
            </a:extLst>
          </p:cNvPr>
          <p:cNvSpPr>
            <a:spLocks noGrp="1"/>
          </p:cNvSpPr>
          <p:nvPr>
            <p:ph type="sldNum" sz="quarter" idx="16"/>
          </p:nvPr>
        </p:nvSpPr>
        <p:spPr>
          <a:xfrm>
            <a:off x="11553659" y="6486526"/>
            <a:ext cx="638341" cy="365125"/>
          </a:xfrm>
          <a:prstGeom prst="rect">
            <a:avLst/>
          </a:prstGeom>
        </p:spPr>
        <p:txBody>
          <a:bodyPr vert="horz" wrap="square" lIns="121899" tIns="60949" rIns="121899" bIns="60949" numCol="1" anchor="b" anchorCtr="0" compatLnSpc="1">
            <a:prstTxWarp prst="textNoShape">
              <a:avLst/>
            </a:prstTxWarp>
          </a:bodyPr>
          <a:lstStyle>
            <a:lvl1pPr algn="r" eaLnBrk="1" hangingPunct="1">
              <a:defRPr sz="1200">
                <a:solidFill>
                  <a:srgbClr val="7F7F7F"/>
                </a:solidFill>
              </a:defRPr>
            </a:lvl1pPr>
          </a:lstStyle>
          <a:p>
            <a:pPr>
              <a:defRPr/>
            </a:pPr>
            <a:fld id="{F2C6A8D8-1828-4067-9EE3-BF0EDFFA17D1}" type="slidenum">
              <a:rPr lang="en-US" altLang="en-US"/>
              <a:pPr>
                <a:defRPr/>
              </a:pPr>
              <a:t>‹#›</a:t>
            </a:fld>
            <a:endParaRPr lang="en-US" altLang="en-US"/>
          </a:p>
        </p:txBody>
      </p:sp>
    </p:spTree>
    <p:extLst>
      <p:ext uri="{BB962C8B-B14F-4D97-AF65-F5344CB8AC3E}">
        <p14:creationId xmlns:p14="http://schemas.microsoft.com/office/powerpoint/2010/main" val="3502891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Slide Alternate">
    <p:spTree>
      <p:nvGrpSpPr>
        <p:cNvPr id="1" name=""/>
        <p:cNvGrpSpPr/>
        <p:nvPr/>
      </p:nvGrpSpPr>
      <p:grpSpPr>
        <a:xfrm>
          <a:off x="0" y="0"/>
          <a:ext cx="0" cy="0"/>
          <a:chOff x="0" y="0"/>
          <a:chExt cx="0" cy="0"/>
        </a:xfrm>
      </p:grpSpPr>
      <p:pic>
        <p:nvPicPr>
          <p:cNvPr id="3" name="Picture 1" descr="I:\Administration\A10 - Graphic Standards\TCP_DesignProjects\2019\19103_GenericTransportationPowerPointTemplates\working\TRN-16x9TemplateDividerSlide-01.png">
            <a:extLst>
              <a:ext uri="{FF2B5EF4-FFF2-40B4-BE49-F238E27FC236}">
                <a16:creationId xmlns:a16="http://schemas.microsoft.com/office/drawing/2014/main" id="{8CDFFF47-D1E7-46BD-B0DE-B34AAFA8108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9517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7"/>
          <p:cNvSpPr>
            <a:spLocks noGrp="1"/>
          </p:cNvSpPr>
          <p:nvPr>
            <p:ph type="body" sz="quarter" idx="13"/>
          </p:nvPr>
        </p:nvSpPr>
        <p:spPr>
          <a:xfrm>
            <a:off x="729601" y="3060000"/>
            <a:ext cx="10989649" cy="1033200"/>
          </a:xfrm>
          <a:prstGeom prst="rect">
            <a:avLst/>
          </a:prstGeom>
        </p:spPr>
        <p:txBody>
          <a:bodyPr lIns="121899" tIns="60949" rIns="121899" bIns="60949">
            <a:noAutofit/>
          </a:bodyPr>
          <a:lstStyle>
            <a:lvl1pPr marL="0" indent="0">
              <a:buNone/>
              <a:defRPr sz="5900" b="0" i="0" cap="all" baseline="0">
                <a:solidFill>
                  <a:schemeClr val="bg1"/>
                </a:solidFill>
                <a:latin typeface="Tw Cen MT Condensed" charset="0"/>
                <a:ea typeface="Tw Cen MT Condensed" charset="0"/>
                <a:cs typeface="Tw Cen MT Condensed" charset="0"/>
              </a:defRPr>
            </a:lvl1pPr>
          </a:lstStyle>
          <a:p>
            <a:pPr lvl="0"/>
            <a:r>
              <a:rPr lang="en-US"/>
              <a:t>Click to edit Master text styles</a:t>
            </a:r>
          </a:p>
        </p:txBody>
      </p:sp>
    </p:spTree>
    <p:extLst>
      <p:ext uri="{BB962C8B-B14F-4D97-AF65-F5344CB8AC3E}">
        <p14:creationId xmlns:p14="http://schemas.microsoft.com/office/powerpoint/2010/main" val="3399810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vider Slide Alternate">
    <p:spTree>
      <p:nvGrpSpPr>
        <p:cNvPr id="1" name=""/>
        <p:cNvGrpSpPr/>
        <p:nvPr/>
      </p:nvGrpSpPr>
      <p:grpSpPr>
        <a:xfrm>
          <a:off x="0" y="0"/>
          <a:ext cx="0" cy="0"/>
          <a:chOff x="0" y="0"/>
          <a:chExt cx="0" cy="0"/>
        </a:xfrm>
      </p:grpSpPr>
      <p:pic>
        <p:nvPicPr>
          <p:cNvPr id="3" name="Picture 1" descr="I:\Administration\A10 - Graphic Standards\TCP_DesignProjects\2019\19103_GenericTransportationPowerPointTemplates\working\TRN-16x9TemplateDividerSlide-01.png">
            <a:extLst>
              <a:ext uri="{FF2B5EF4-FFF2-40B4-BE49-F238E27FC236}">
                <a16:creationId xmlns:a16="http://schemas.microsoft.com/office/drawing/2014/main" id="{7E63AAE7-6C94-E6C0-8322-D226A20DAFD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9517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1"/>
          <p:cNvSpPr>
            <a:spLocks noGrp="1"/>
          </p:cNvSpPr>
          <p:nvPr>
            <p:ph type="body" sz="quarter" idx="15"/>
          </p:nvPr>
        </p:nvSpPr>
        <p:spPr>
          <a:xfrm>
            <a:off x="389762" y="1579157"/>
            <a:ext cx="11460268" cy="3717672"/>
          </a:xfrm>
          <a:prstGeom prst="rect">
            <a:avLst/>
          </a:prstGeom>
        </p:spPr>
        <p:txBody>
          <a:bodyPr lIns="121899" tIns="60949" rIns="121899" bIns="60949"/>
          <a:lstStyle>
            <a:lvl1pPr marL="0" indent="0" algn="ctr">
              <a:lnSpc>
                <a:spcPct val="100000"/>
              </a:lnSpc>
              <a:buNone/>
              <a:defRPr sz="2400" baseline="0">
                <a:solidFill>
                  <a:schemeClr val="bg1"/>
                </a:solidFill>
              </a:defRPr>
            </a:lvl1pPr>
          </a:lstStyle>
          <a:p>
            <a:pPr lvl="0"/>
            <a:endParaRPr lang="en-US"/>
          </a:p>
        </p:txBody>
      </p:sp>
    </p:spTree>
    <p:extLst>
      <p:ext uri="{BB962C8B-B14F-4D97-AF65-F5344CB8AC3E}">
        <p14:creationId xmlns:p14="http://schemas.microsoft.com/office/powerpoint/2010/main" val="1191396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CF98E83-A944-4DB7-9098-6E353CA9A23F}"/>
              </a:ext>
            </a:extLst>
          </p:cNvPr>
          <p:cNvSpPr>
            <a:spLocks noGrp="1"/>
          </p:cNvSpPr>
          <p:nvPr>
            <p:ph type="sldNum" sz="quarter" idx="12"/>
          </p:nvPr>
        </p:nvSpPr>
        <p:spPr>
          <a:xfrm>
            <a:off x="9320916" y="6356352"/>
            <a:ext cx="2743200" cy="365125"/>
          </a:xfrm>
          <a:prstGeom prst="rect">
            <a:avLst/>
          </a:prstGeom>
        </p:spPr>
        <p:txBody>
          <a:bodyPr/>
          <a:lstStyle>
            <a:lvl1pPr algn="r">
              <a:defRPr/>
            </a:lvl1pPr>
          </a:lstStyle>
          <a:p>
            <a:fld id="{EC7F5F74-0C3A-FB45-9DAD-65DA1FF02C27}" type="slidenum">
              <a:rPr lang="en-US" smtClean="0"/>
              <a:pPr/>
              <a:t>‹#›</a:t>
            </a:fld>
            <a:endParaRPr lang="en-US"/>
          </a:p>
        </p:txBody>
      </p:sp>
    </p:spTree>
    <p:extLst>
      <p:ext uri="{BB962C8B-B14F-4D97-AF65-F5344CB8AC3E}">
        <p14:creationId xmlns:p14="http://schemas.microsoft.com/office/powerpoint/2010/main" val="259319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F6A3-2F6B-0BD7-059C-4F560B91CA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032FC2-99D6-7118-C9B4-7193C652CB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0687C6-2361-4C89-C6F9-0C0575887116}"/>
              </a:ext>
            </a:extLst>
          </p:cNvPr>
          <p:cNvSpPr>
            <a:spLocks noGrp="1"/>
          </p:cNvSpPr>
          <p:nvPr>
            <p:ph type="dt" sz="half" idx="10"/>
          </p:nvPr>
        </p:nvSpPr>
        <p:spPr/>
        <p:txBody>
          <a:bodyPr/>
          <a:lstStyle/>
          <a:p>
            <a:fld id="{F32B6917-9E19-443B-B09F-2FC47923E9C4}" type="datetimeFigureOut">
              <a:rPr lang="en-GB" smtClean="0"/>
              <a:t>24/10/2023</a:t>
            </a:fld>
            <a:endParaRPr lang="en-GB"/>
          </a:p>
        </p:txBody>
      </p:sp>
      <p:sp>
        <p:nvSpPr>
          <p:cNvPr id="5" name="Footer Placeholder 4">
            <a:extLst>
              <a:ext uri="{FF2B5EF4-FFF2-40B4-BE49-F238E27FC236}">
                <a16:creationId xmlns:a16="http://schemas.microsoft.com/office/drawing/2014/main" id="{0CFAD944-2C20-2439-ADB7-DA1F6A0E33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CB4D1A-65E0-64A7-7FE6-F338E05E23DD}"/>
              </a:ext>
            </a:extLst>
          </p:cNvPr>
          <p:cNvSpPr>
            <a:spLocks noGrp="1"/>
          </p:cNvSpPr>
          <p:nvPr>
            <p:ph type="sldNum" sz="quarter" idx="12"/>
          </p:nvPr>
        </p:nvSpPr>
        <p:spPr/>
        <p:txBody>
          <a:bodyPr/>
          <a:lstStyle/>
          <a:p>
            <a:fld id="{5F132594-27AF-44A6-BF79-3A51800262B6}" type="slidenum">
              <a:rPr lang="en-GB" smtClean="0"/>
              <a:t>‹#›</a:t>
            </a:fld>
            <a:endParaRPr lang="en-GB"/>
          </a:p>
        </p:txBody>
      </p:sp>
    </p:spTree>
    <p:extLst>
      <p:ext uri="{BB962C8B-B14F-4D97-AF65-F5344CB8AC3E}">
        <p14:creationId xmlns:p14="http://schemas.microsoft.com/office/powerpoint/2010/main" val="835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39668-A3B8-23CA-6882-AAA44F6D4C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C50281-CCF3-415E-1D15-456B486350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1FAE55-64A9-921C-E4EB-41263DCD3724}"/>
              </a:ext>
            </a:extLst>
          </p:cNvPr>
          <p:cNvSpPr>
            <a:spLocks noGrp="1"/>
          </p:cNvSpPr>
          <p:nvPr>
            <p:ph type="dt" sz="half" idx="10"/>
          </p:nvPr>
        </p:nvSpPr>
        <p:spPr/>
        <p:txBody>
          <a:bodyPr/>
          <a:lstStyle/>
          <a:p>
            <a:fld id="{F32B6917-9E19-443B-B09F-2FC47923E9C4}" type="datetimeFigureOut">
              <a:rPr lang="en-GB" smtClean="0"/>
              <a:t>24/10/2023</a:t>
            </a:fld>
            <a:endParaRPr lang="en-GB"/>
          </a:p>
        </p:txBody>
      </p:sp>
      <p:sp>
        <p:nvSpPr>
          <p:cNvPr id="5" name="Footer Placeholder 4">
            <a:extLst>
              <a:ext uri="{FF2B5EF4-FFF2-40B4-BE49-F238E27FC236}">
                <a16:creationId xmlns:a16="http://schemas.microsoft.com/office/drawing/2014/main" id="{09174BD9-8943-819A-41F4-6C25FCF4C7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02A8A6-6E23-31F0-4369-5F58FEE1866E}"/>
              </a:ext>
            </a:extLst>
          </p:cNvPr>
          <p:cNvSpPr>
            <a:spLocks noGrp="1"/>
          </p:cNvSpPr>
          <p:nvPr>
            <p:ph type="sldNum" sz="quarter" idx="12"/>
          </p:nvPr>
        </p:nvSpPr>
        <p:spPr/>
        <p:txBody>
          <a:bodyPr/>
          <a:lstStyle/>
          <a:p>
            <a:fld id="{5F132594-27AF-44A6-BF79-3A51800262B6}" type="slidenum">
              <a:rPr lang="en-GB" smtClean="0"/>
              <a:t>‹#›</a:t>
            </a:fld>
            <a:endParaRPr lang="en-GB"/>
          </a:p>
        </p:txBody>
      </p:sp>
    </p:spTree>
    <p:extLst>
      <p:ext uri="{BB962C8B-B14F-4D97-AF65-F5344CB8AC3E}">
        <p14:creationId xmlns:p14="http://schemas.microsoft.com/office/powerpoint/2010/main" val="1543944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4FC2A-FF11-97A3-BEF5-2262A2A990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13E936-F06C-44F9-27CC-77C4939870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74C955-AE21-D8F9-E47D-DC34058752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4180A36-90B9-8ABD-1ADC-7C27F84C3EF7}"/>
              </a:ext>
            </a:extLst>
          </p:cNvPr>
          <p:cNvSpPr>
            <a:spLocks noGrp="1"/>
          </p:cNvSpPr>
          <p:nvPr>
            <p:ph type="dt" sz="half" idx="10"/>
          </p:nvPr>
        </p:nvSpPr>
        <p:spPr/>
        <p:txBody>
          <a:bodyPr/>
          <a:lstStyle/>
          <a:p>
            <a:fld id="{F32B6917-9E19-443B-B09F-2FC47923E9C4}" type="datetimeFigureOut">
              <a:rPr lang="en-GB" smtClean="0"/>
              <a:t>24/10/2023</a:t>
            </a:fld>
            <a:endParaRPr lang="en-GB"/>
          </a:p>
        </p:txBody>
      </p:sp>
      <p:sp>
        <p:nvSpPr>
          <p:cNvPr id="6" name="Footer Placeholder 5">
            <a:extLst>
              <a:ext uri="{FF2B5EF4-FFF2-40B4-BE49-F238E27FC236}">
                <a16:creationId xmlns:a16="http://schemas.microsoft.com/office/drawing/2014/main" id="{CBDC6394-699E-0C77-D90B-A7F8C16F84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7ED5C9-E0B3-4C2C-52B3-F859298B191B}"/>
              </a:ext>
            </a:extLst>
          </p:cNvPr>
          <p:cNvSpPr>
            <a:spLocks noGrp="1"/>
          </p:cNvSpPr>
          <p:nvPr>
            <p:ph type="sldNum" sz="quarter" idx="12"/>
          </p:nvPr>
        </p:nvSpPr>
        <p:spPr/>
        <p:txBody>
          <a:bodyPr/>
          <a:lstStyle/>
          <a:p>
            <a:fld id="{5F132594-27AF-44A6-BF79-3A51800262B6}" type="slidenum">
              <a:rPr lang="en-GB" smtClean="0"/>
              <a:t>‹#›</a:t>
            </a:fld>
            <a:endParaRPr lang="en-GB"/>
          </a:p>
        </p:txBody>
      </p:sp>
    </p:spTree>
    <p:extLst>
      <p:ext uri="{BB962C8B-B14F-4D97-AF65-F5344CB8AC3E}">
        <p14:creationId xmlns:p14="http://schemas.microsoft.com/office/powerpoint/2010/main" val="653815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36716-41DA-D0D4-5395-5ED9348BDB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4B626B-E89C-DFE1-91E9-2EE8878C24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9D17F9-2C51-84F0-0575-0CC4DEAC3F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2C3E9F2-505A-86AC-C6F3-5F09BC83E2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4A35E3-1499-7254-36DB-AD9A232A26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82487C-4F99-8463-81C6-FA6279D42D29}"/>
              </a:ext>
            </a:extLst>
          </p:cNvPr>
          <p:cNvSpPr>
            <a:spLocks noGrp="1"/>
          </p:cNvSpPr>
          <p:nvPr>
            <p:ph type="dt" sz="half" idx="10"/>
          </p:nvPr>
        </p:nvSpPr>
        <p:spPr/>
        <p:txBody>
          <a:bodyPr/>
          <a:lstStyle/>
          <a:p>
            <a:fld id="{F32B6917-9E19-443B-B09F-2FC47923E9C4}" type="datetimeFigureOut">
              <a:rPr lang="en-GB" smtClean="0"/>
              <a:t>24/10/2023</a:t>
            </a:fld>
            <a:endParaRPr lang="en-GB"/>
          </a:p>
        </p:txBody>
      </p:sp>
      <p:sp>
        <p:nvSpPr>
          <p:cNvPr id="8" name="Footer Placeholder 7">
            <a:extLst>
              <a:ext uri="{FF2B5EF4-FFF2-40B4-BE49-F238E27FC236}">
                <a16:creationId xmlns:a16="http://schemas.microsoft.com/office/drawing/2014/main" id="{8FC35F4A-6769-FE29-F2D7-8C22F71A4F0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5E2FC1-AC4B-208C-2C7C-94E675DA2FB4}"/>
              </a:ext>
            </a:extLst>
          </p:cNvPr>
          <p:cNvSpPr>
            <a:spLocks noGrp="1"/>
          </p:cNvSpPr>
          <p:nvPr>
            <p:ph type="sldNum" sz="quarter" idx="12"/>
          </p:nvPr>
        </p:nvSpPr>
        <p:spPr/>
        <p:txBody>
          <a:bodyPr/>
          <a:lstStyle/>
          <a:p>
            <a:fld id="{5F132594-27AF-44A6-BF79-3A51800262B6}" type="slidenum">
              <a:rPr lang="en-GB" smtClean="0"/>
              <a:t>‹#›</a:t>
            </a:fld>
            <a:endParaRPr lang="en-GB"/>
          </a:p>
        </p:txBody>
      </p:sp>
    </p:spTree>
    <p:extLst>
      <p:ext uri="{BB962C8B-B14F-4D97-AF65-F5344CB8AC3E}">
        <p14:creationId xmlns:p14="http://schemas.microsoft.com/office/powerpoint/2010/main" val="283338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CDC2D-EF88-E0C8-F27F-2EED2C5528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058304-8DAD-26FC-73DE-A077156E470E}"/>
              </a:ext>
            </a:extLst>
          </p:cNvPr>
          <p:cNvSpPr>
            <a:spLocks noGrp="1"/>
          </p:cNvSpPr>
          <p:nvPr>
            <p:ph type="dt" sz="half" idx="10"/>
          </p:nvPr>
        </p:nvSpPr>
        <p:spPr/>
        <p:txBody>
          <a:bodyPr/>
          <a:lstStyle/>
          <a:p>
            <a:fld id="{F32B6917-9E19-443B-B09F-2FC47923E9C4}" type="datetimeFigureOut">
              <a:rPr lang="en-GB" smtClean="0"/>
              <a:t>24/10/2023</a:t>
            </a:fld>
            <a:endParaRPr lang="en-GB"/>
          </a:p>
        </p:txBody>
      </p:sp>
      <p:sp>
        <p:nvSpPr>
          <p:cNvPr id="4" name="Footer Placeholder 3">
            <a:extLst>
              <a:ext uri="{FF2B5EF4-FFF2-40B4-BE49-F238E27FC236}">
                <a16:creationId xmlns:a16="http://schemas.microsoft.com/office/drawing/2014/main" id="{41019CF3-6C52-A6A2-0C3B-0A4EC4DBE31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7515949-1A86-DDAA-4D03-827B9F00AD9E}"/>
              </a:ext>
            </a:extLst>
          </p:cNvPr>
          <p:cNvSpPr>
            <a:spLocks noGrp="1"/>
          </p:cNvSpPr>
          <p:nvPr>
            <p:ph type="sldNum" sz="quarter" idx="12"/>
          </p:nvPr>
        </p:nvSpPr>
        <p:spPr/>
        <p:txBody>
          <a:bodyPr/>
          <a:lstStyle/>
          <a:p>
            <a:fld id="{5F132594-27AF-44A6-BF79-3A51800262B6}" type="slidenum">
              <a:rPr lang="en-GB" smtClean="0"/>
              <a:t>‹#›</a:t>
            </a:fld>
            <a:endParaRPr lang="en-GB"/>
          </a:p>
        </p:txBody>
      </p:sp>
    </p:spTree>
    <p:extLst>
      <p:ext uri="{BB962C8B-B14F-4D97-AF65-F5344CB8AC3E}">
        <p14:creationId xmlns:p14="http://schemas.microsoft.com/office/powerpoint/2010/main" val="718055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4BF1DF-69C4-4C1E-3278-5FB2543813B0}"/>
              </a:ext>
            </a:extLst>
          </p:cNvPr>
          <p:cNvSpPr>
            <a:spLocks noGrp="1"/>
          </p:cNvSpPr>
          <p:nvPr>
            <p:ph type="dt" sz="half" idx="10"/>
          </p:nvPr>
        </p:nvSpPr>
        <p:spPr/>
        <p:txBody>
          <a:bodyPr/>
          <a:lstStyle/>
          <a:p>
            <a:fld id="{F32B6917-9E19-443B-B09F-2FC47923E9C4}" type="datetimeFigureOut">
              <a:rPr lang="en-GB" smtClean="0"/>
              <a:t>24/10/2023</a:t>
            </a:fld>
            <a:endParaRPr lang="en-GB"/>
          </a:p>
        </p:txBody>
      </p:sp>
      <p:sp>
        <p:nvSpPr>
          <p:cNvPr id="3" name="Footer Placeholder 2">
            <a:extLst>
              <a:ext uri="{FF2B5EF4-FFF2-40B4-BE49-F238E27FC236}">
                <a16:creationId xmlns:a16="http://schemas.microsoft.com/office/drawing/2014/main" id="{15BEA302-D091-CD80-A2CD-03A55A1711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39EB21-650E-57D2-898B-7FC8EC6F4A46}"/>
              </a:ext>
            </a:extLst>
          </p:cNvPr>
          <p:cNvSpPr>
            <a:spLocks noGrp="1"/>
          </p:cNvSpPr>
          <p:nvPr>
            <p:ph type="sldNum" sz="quarter" idx="12"/>
          </p:nvPr>
        </p:nvSpPr>
        <p:spPr/>
        <p:txBody>
          <a:bodyPr/>
          <a:lstStyle/>
          <a:p>
            <a:fld id="{5F132594-27AF-44A6-BF79-3A51800262B6}" type="slidenum">
              <a:rPr lang="en-GB" smtClean="0"/>
              <a:t>‹#›</a:t>
            </a:fld>
            <a:endParaRPr lang="en-GB"/>
          </a:p>
        </p:txBody>
      </p:sp>
    </p:spTree>
    <p:extLst>
      <p:ext uri="{BB962C8B-B14F-4D97-AF65-F5344CB8AC3E}">
        <p14:creationId xmlns:p14="http://schemas.microsoft.com/office/powerpoint/2010/main" val="991633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F704B-B6B7-0E78-14AC-D85EBCF0AF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7CB2CB-95A1-7C48-5B36-CF4B0DF868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92B30E-0B8D-2EB7-527E-0F2FB607E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BE525E-FD75-0D49-7D76-B053D0D35EEB}"/>
              </a:ext>
            </a:extLst>
          </p:cNvPr>
          <p:cNvSpPr>
            <a:spLocks noGrp="1"/>
          </p:cNvSpPr>
          <p:nvPr>
            <p:ph type="dt" sz="half" idx="10"/>
          </p:nvPr>
        </p:nvSpPr>
        <p:spPr/>
        <p:txBody>
          <a:bodyPr/>
          <a:lstStyle/>
          <a:p>
            <a:fld id="{F32B6917-9E19-443B-B09F-2FC47923E9C4}" type="datetimeFigureOut">
              <a:rPr lang="en-GB" smtClean="0"/>
              <a:t>24/10/2023</a:t>
            </a:fld>
            <a:endParaRPr lang="en-GB"/>
          </a:p>
        </p:txBody>
      </p:sp>
      <p:sp>
        <p:nvSpPr>
          <p:cNvPr id="6" name="Footer Placeholder 5">
            <a:extLst>
              <a:ext uri="{FF2B5EF4-FFF2-40B4-BE49-F238E27FC236}">
                <a16:creationId xmlns:a16="http://schemas.microsoft.com/office/drawing/2014/main" id="{1EC75D52-5AA7-28B3-9671-A8133CE1EF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BE8E71-764F-E544-E729-A29480FE22E5}"/>
              </a:ext>
            </a:extLst>
          </p:cNvPr>
          <p:cNvSpPr>
            <a:spLocks noGrp="1"/>
          </p:cNvSpPr>
          <p:nvPr>
            <p:ph type="sldNum" sz="quarter" idx="12"/>
          </p:nvPr>
        </p:nvSpPr>
        <p:spPr/>
        <p:txBody>
          <a:bodyPr/>
          <a:lstStyle/>
          <a:p>
            <a:fld id="{5F132594-27AF-44A6-BF79-3A51800262B6}" type="slidenum">
              <a:rPr lang="en-GB" smtClean="0"/>
              <a:t>‹#›</a:t>
            </a:fld>
            <a:endParaRPr lang="en-GB"/>
          </a:p>
        </p:txBody>
      </p:sp>
    </p:spTree>
    <p:extLst>
      <p:ext uri="{BB962C8B-B14F-4D97-AF65-F5344CB8AC3E}">
        <p14:creationId xmlns:p14="http://schemas.microsoft.com/office/powerpoint/2010/main" val="302437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8942F-5F4B-4414-B507-8A5D3D3927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068297-9C2C-9588-BA95-9937480719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E812292-DB20-0146-B828-D2FDB69B1D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A45C5B-E35E-4BB9-2C2B-BC6B2EDCF5AB}"/>
              </a:ext>
            </a:extLst>
          </p:cNvPr>
          <p:cNvSpPr>
            <a:spLocks noGrp="1"/>
          </p:cNvSpPr>
          <p:nvPr>
            <p:ph type="dt" sz="half" idx="10"/>
          </p:nvPr>
        </p:nvSpPr>
        <p:spPr/>
        <p:txBody>
          <a:bodyPr/>
          <a:lstStyle/>
          <a:p>
            <a:fld id="{F32B6917-9E19-443B-B09F-2FC47923E9C4}" type="datetimeFigureOut">
              <a:rPr lang="en-GB" smtClean="0"/>
              <a:t>24/10/2023</a:t>
            </a:fld>
            <a:endParaRPr lang="en-GB"/>
          </a:p>
        </p:txBody>
      </p:sp>
      <p:sp>
        <p:nvSpPr>
          <p:cNvPr id="6" name="Footer Placeholder 5">
            <a:extLst>
              <a:ext uri="{FF2B5EF4-FFF2-40B4-BE49-F238E27FC236}">
                <a16:creationId xmlns:a16="http://schemas.microsoft.com/office/drawing/2014/main" id="{D503C35A-2B77-7F64-28B7-0260334C52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7E7FEF-AD95-117D-E678-8C126E303AB9}"/>
              </a:ext>
            </a:extLst>
          </p:cNvPr>
          <p:cNvSpPr>
            <a:spLocks noGrp="1"/>
          </p:cNvSpPr>
          <p:nvPr>
            <p:ph type="sldNum" sz="quarter" idx="12"/>
          </p:nvPr>
        </p:nvSpPr>
        <p:spPr/>
        <p:txBody>
          <a:bodyPr/>
          <a:lstStyle/>
          <a:p>
            <a:fld id="{5F132594-27AF-44A6-BF79-3A51800262B6}" type="slidenum">
              <a:rPr lang="en-GB" smtClean="0"/>
              <a:t>‹#›</a:t>
            </a:fld>
            <a:endParaRPr lang="en-GB"/>
          </a:p>
        </p:txBody>
      </p:sp>
    </p:spTree>
    <p:extLst>
      <p:ext uri="{BB962C8B-B14F-4D97-AF65-F5344CB8AC3E}">
        <p14:creationId xmlns:p14="http://schemas.microsoft.com/office/powerpoint/2010/main" val="410404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7B2BBE-88B0-7128-62B1-C2D3A99404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6AC64E-0BEC-444C-B240-9803559DDB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87E587-A012-4C70-D4BB-06E2B10AA9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B6917-9E19-443B-B09F-2FC47923E9C4}" type="datetimeFigureOut">
              <a:rPr lang="en-GB" smtClean="0"/>
              <a:t>24/10/2023</a:t>
            </a:fld>
            <a:endParaRPr lang="en-GB"/>
          </a:p>
        </p:txBody>
      </p:sp>
      <p:sp>
        <p:nvSpPr>
          <p:cNvPr id="5" name="Footer Placeholder 4">
            <a:extLst>
              <a:ext uri="{FF2B5EF4-FFF2-40B4-BE49-F238E27FC236}">
                <a16:creationId xmlns:a16="http://schemas.microsoft.com/office/drawing/2014/main" id="{322FABFA-06CD-CFEE-9492-A0284DEB67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4AD6D1-B2C7-F93B-9FC4-41CC67FC2B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32594-27AF-44A6-BF79-3A51800262B6}" type="slidenum">
              <a:rPr lang="en-GB" smtClean="0"/>
              <a:t>‹#›</a:t>
            </a:fld>
            <a:endParaRPr lang="en-GB"/>
          </a:p>
        </p:txBody>
      </p:sp>
    </p:spTree>
    <p:extLst>
      <p:ext uri="{BB962C8B-B14F-4D97-AF65-F5344CB8AC3E}">
        <p14:creationId xmlns:p14="http://schemas.microsoft.com/office/powerpoint/2010/main" val="952897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mailto:Thomas.MacPherson@york.ca" TargetMode="External"/><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03CA238-E43D-D3B6-7D87-1E4970A2C1ED}"/>
              </a:ext>
            </a:extLst>
          </p:cNvPr>
          <p:cNvSpPr>
            <a:spLocks noGrp="1"/>
          </p:cNvSpPr>
          <p:nvPr>
            <p:ph type="subTitle" idx="1"/>
          </p:nvPr>
        </p:nvSpPr>
        <p:spPr>
          <a:xfrm>
            <a:off x="1524000" y="3986829"/>
            <a:ext cx="9144000" cy="1655762"/>
          </a:xfrm>
        </p:spPr>
        <p:txBody>
          <a:bodyPr>
            <a:normAutofit/>
          </a:bodyPr>
          <a:lstStyle/>
          <a:p>
            <a:r>
              <a:rPr lang="en-GB" sz="1800" b="1" dirty="0">
                <a:latin typeface="Arial" panose="020B0604020202020204" pitchFamily="34" charset="0"/>
                <a:cs typeface="Arial" panose="020B0604020202020204" pitchFamily="34" charset="0"/>
              </a:rPr>
              <a:t>Thomas MacPherson</a:t>
            </a:r>
            <a:r>
              <a:rPr lang="en-GB" sz="1800" dirty="0">
                <a:latin typeface="Arial" panose="020B0604020202020204" pitchFamily="34" charset="0"/>
                <a:cs typeface="Arial" panose="020B0604020202020204" pitchFamily="34" charset="0"/>
              </a:rPr>
              <a:t>, Manager of Transportation AM, York Region</a:t>
            </a:r>
          </a:p>
          <a:p>
            <a:r>
              <a:rPr lang="en-GB" sz="1800" b="1" dirty="0">
                <a:latin typeface="Arial" panose="020B0604020202020204" pitchFamily="34" charset="0"/>
                <a:cs typeface="Arial" panose="020B0604020202020204" pitchFamily="34" charset="0"/>
              </a:rPr>
              <a:t>Aman Singh</a:t>
            </a:r>
            <a:r>
              <a:rPr lang="en-GB" sz="1800" dirty="0">
                <a:latin typeface="Arial" panose="020B0604020202020204" pitchFamily="34" charset="0"/>
                <a:cs typeface="Arial" panose="020B0604020202020204" pitchFamily="34" charset="0"/>
              </a:rPr>
              <a:t>, Senior Partner, SLBC</a:t>
            </a:r>
          </a:p>
          <a:p>
            <a:r>
              <a:rPr lang="en-GB" sz="1800" b="1" dirty="0">
                <a:latin typeface="Arial" panose="020B0604020202020204" pitchFamily="34" charset="0"/>
                <a:cs typeface="Arial" panose="020B0604020202020204" pitchFamily="34" charset="0"/>
              </a:rPr>
              <a:t>Elaine Chang</a:t>
            </a:r>
            <a:r>
              <a:rPr lang="en-GB" sz="1800" dirty="0">
                <a:latin typeface="Arial" panose="020B0604020202020204" pitchFamily="34" charset="0"/>
                <a:cs typeface="Arial" panose="020B0604020202020204" pitchFamily="34" charset="0"/>
              </a:rPr>
              <a:t>, Partner, SLBC</a:t>
            </a:r>
          </a:p>
        </p:txBody>
      </p:sp>
      <p:sp>
        <p:nvSpPr>
          <p:cNvPr id="5" name="Title 4">
            <a:extLst>
              <a:ext uri="{FF2B5EF4-FFF2-40B4-BE49-F238E27FC236}">
                <a16:creationId xmlns:a16="http://schemas.microsoft.com/office/drawing/2014/main" id="{3114E339-BE8A-0613-4B02-8BF81AA52DA8}"/>
              </a:ext>
            </a:extLst>
          </p:cNvPr>
          <p:cNvSpPr>
            <a:spLocks noGrp="1"/>
          </p:cNvSpPr>
          <p:nvPr>
            <p:ph type="ctrTitle"/>
          </p:nvPr>
        </p:nvSpPr>
        <p:spPr/>
        <p:txBody>
          <a:bodyPr>
            <a:normAutofit/>
          </a:bodyPr>
          <a:lstStyle/>
          <a:p>
            <a:r>
              <a:rPr lang="en-US" sz="4400" dirty="0">
                <a:latin typeface="Arial" panose="020B0604020202020204" pitchFamily="34" charset="0"/>
                <a:cs typeface="Arial" panose="020B0604020202020204" pitchFamily="34" charset="0"/>
              </a:rPr>
              <a:t>MANAGING DATA AS AN ASSET</a:t>
            </a:r>
            <a:br>
              <a:rPr lang="en-US" sz="4400" dirty="0">
                <a:latin typeface="Arial" panose="020B0604020202020204" pitchFamily="34" charset="0"/>
                <a:cs typeface="Arial" panose="020B0604020202020204" pitchFamily="34" charset="0"/>
              </a:rPr>
            </a:br>
            <a:endParaRPr lang="en-CA"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608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Administration\A10 - Graphic Standards\TCP_DesignProjects\2019\19248_AssetManagementConferencePresentation\amps\CorporateAssetManagementPlan-Cover.jpg">
            <a:extLst>
              <a:ext uri="{FF2B5EF4-FFF2-40B4-BE49-F238E27FC236}">
                <a16:creationId xmlns:a16="http://schemas.microsoft.com/office/drawing/2014/main" id="{D5DEA5B8-B248-2CBD-F684-E2BD553AA08C}"/>
              </a:ext>
            </a:extLst>
          </p:cNvPr>
          <p:cNvPicPr>
            <a:picLocks noChangeAspect="1" noChangeArrowheads="1"/>
          </p:cNvPicPr>
          <p:nvPr/>
        </p:nvPicPr>
        <p:blipFill rotWithShape="1">
          <a:blip r:embed="rId3"/>
          <a:srcRect l="5184" t="2823" r="3413" b="2934"/>
          <a:stretch/>
        </p:blipFill>
        <p:spPr bwMode="auto">
          <a:xfrm>
            <a:off x="511176" y="1030288"/>
            <a:ext cx="3992562" cy="5326062"/>
          </a:xfrm>
          <a:prstGeom prst="rect">
            <a:avLst/>
          </a:prstGeom>
          <a:noFill/>
          <a:ln>
            <a:solidFill>
              <a:schemeClr val="bg1">
                <a:lumMod val="50000"/>
              </a:schemeClr>
            </a:solidFill>
          </a:ln>
        </p:spPr>
      </p:pic>
      <p:pic>
        <p:nvPicPr>
          <p:cNvPr id="9" name="Picture 4" descr="I:\Administration\A10 - Graphic Standards\TCP_DesignProjects\2019\19248_AssetManagementConferencePresentation\amps\YORK-#7646609-v1-17156_BridgesStructuresAMP-cover.jpg">
            <a:extLst>
              <a:ext uri="{FF2B5EF4-FFF2-40B4-BE49-F238E27FC236}">
                <a16:creationId xmlns:a16="http://schemas.microsoft.com/office/drawing/2014/main" id="{1B9558F6-8701-F3AE-DC8D-E77109686119}"/>
              </a:ext>
            </a:extLst>
          </p:cNvPr>
          <p:cNvPicPr>
            <a:picLocks noChangeAspect="1" noChangeArrowheads="1"/>
          </p:cNvPicPr>
          <p:nvPr/>
        </p:nvPicPr>
        <p:blipFill>
          <a:blip r:embed="rId4"/>
          <a:srcRect/>
          <a:stretch>
            <a:fillRect/>
          </a:stretch>
        </p:blipFill>
        <p:spPr bwMode="auto">
          <a:xfrm>
            <a:off x="7981951" y="1030288"/>
            <a:ext cx="2741612" cy="3549650"/>
          </a:xfrm>
          <a:prstGeom prst="rect">
            <a:avLst/>
          </a:prstGeom>
          <a:noFill/>
          <a:ln w="9525">
            <a:solidFill>
              <a:schemeClr val="bg1">
                <a:lumMod val="50000"/>
              </a:schemeClr>
            </a:solidFill>
            <a:miter lim="800000"/>
            <a:headEnd/>
            <a:tailEnd/>
          </a:ln>
        </p:spPr>
      </p:pic>
      <p:pic>
        <p:nvPicPr>
          <p:cNvPr id="10" name="Picture 8" descr="I:\Administration\A10 - Graphic Standards\TCP_DesignProjects\2019\19248_AssetManagementConferencePresentation\amps\19001_RoadsStormSewerSystem_AssetManagementPlan-Cover.jpg">
            <a:extLst>
              <a:ext uri="{FF2B5EF4-FFF2-40B4-BE49-F238E27FC236}">
                <a16:creationId xmlns:a16="http://schemas.microsoft.com/office/drawing/2014/main" id="{79684A4F-0E5F-0F80-574C-85E1147262D3}"/>
              </a:ext>
            </a:extLst>
          </p:cNvPr>
          <p:cNvPicPr>
            <a:picLocks noChangeAspect="1" noChangeArrowheads="1"/>
          </p:cNvPicPr>
          <p:nvPr/>
        </p:nvPicPr>
        <p:blipFill>
          <a:blip r:embed="rId5"/>
          <a:srcRect/>
          <a:stretch>
            <a:fillRect/>
          </a:stretch>
        </p:blipFill>
        <p:spPr bwMode="auto">
          <a:xfrm>
            <a:off x="8988426" y="2803526"/>
            <a:ext cx="2743200" cy="3552825"/>
          </a:xfrm>
          <a:prstGeom prst="rect">
            <a:avLst/>
          </a:prstGeom>
          <a:noFill/>
          <a:ln w="9525">
            <a:solidFill>
              <a:schemeClr val="bg1">
                <a:lumMod val="50000"/>
              </a:schemeClr>
            </a:solidFill>
            <a:miter lim="800000"/>
            <a:headEnd/>
            <a:tailEnd/>
          </a:ln>
        </p:spPr>
      </p:pic>
      <p:pic>
        <p:nvPicPr>
          <p:cNvPr id="11" name="Picture 3" descr="I:\Administration\A10 - Graphic Standards\TCP_DesignProjects\2019\19248_AssetManagementConferencePresentation\amps\YORK-#7436715-v3-2016_Pavement_Asset_Management_Plan-Cover.jpg">
            <a:extLst>
              <a:ext uri="{FF2B5EF4-FFF2-40B4-BE49-F238E27FC236}">
                <a16:creationId xmlns:a16="http://schemas.microsoft.com/office/drawing/2014/main" id="{BA807501-56EE-EF45-6C62-E1BBF4BF0EAB}"/>
              </a:ext>
            </a:extLst>
          </p:cNvPr>
          <p:cNvPicPr>
            <a:picLocks noChangeAspect="1" noChangeArrowheads="1"/>
          </p:cNvPicPr>
          <p:nvPr/>
        </p:nvPicPr>
        <p:blipFill>
          <a:blip r:embed="rId6"/>
          <a:srcRect/>
          <a:stretch>
            <a:fillRect/>
          </a:stretch>
        </p:blipFill>
        <p:spPr bwMode="auto">
          <a:xfrm>
            <a:off x="4883151" y="1030288"/>
            <a:ext cx="2743200" cy="3549650"/>
          </a:xfrm>
          <a:prstGeom prst="rect">
            <a:avLst/>
          </a:prstGeom>
          <a:noFill/>
          <a:ln w="9525">
            <a:solidFill>
              <a:schemeClr val="bg1">
                <a:lumMod val="50000"/>
              </a:schemeClr>
            </a:solidFill>
            <a:miter lim="800000"/>
            <a:headEnd/>
            <a:tailEnd/>
          </a:ln>
        </p:spPr>
      </p:pic>
      <p:pic>
        <p:nvPicPr>
          <p:cNvPr id="12" name="Picture 5" descr="I:\Administration\A10 - Graphic Standards\TCP_DesignProjects\2019\19248_AssetManagementConferencePresentation\amps\YORK-#7649584-v1-Transit_AMP_2017_Document-cover.jpg">
            <a:extLst>
              <a:ext uri="{FF2B5EF4-FFF2-40B4-BE49-F238E27FC236}">
                <a16:creationId xmlns:a16="http://schemas.microsoft.com/office/drawing/2014/main" id="{452A9D06-29D9-D766-505E-D91DF0F51502}"/>
              </a:ext>
            </a:extLst>
          </p:cNvPr>
          <p:cNvPicPr>
            <a:picLocks noChangeAspect="1" noChangeArrowheads="1"/>
          </p:cNvPicPr>
          <p:nvPr/>
        </p:nvPicPr>
        <p:blipFill>
          <a:blip r:embed="rId7"/>
          <a:srcRect/>
          <a:stretch>
            <a:fillRect/>
          </a:stretch>
        </p:blipFill>
        <p:spPr bwMode="auto">
          <a:xfrm>
            <a:off x="5891214" y="2808288"/>
            <a:ext cx="2741613" cy="3548062"/>
          </a:xfrm>
          <a:prstGeom prst="rect">
            <a:avLst/>
          </a:prstGeom>
          <a:noFill/>
          <a:ln w="9525">
            <a:solidFill>
              <a:schemeClr val="bg1">
                <a:lumMod val="50000"/>
              </a:schemeClr>
            </a:solidFill>
            <a:miter lim="800000"/>
            <a:headEnd/>
            <a:tailEnd/>
          </a:ln>
        </p:spPr>
      </p:pic>
      <p:sp>
        <p:nvSpPr>
          <p:cNvPr id="2" name="Text Placeholder 1">
            <a:extLst>
              <a:ext uri="{FF2B5EF4-FFF2-40B4-BE49-F238E27FC236}">
                <a16:creationId xmlns:a16="http://schemas.microsoft.com/office/drawing/2014/main" id="{7562ADE5-5C34-DFAA-1AAF-9B1BF676B939}"/>
              </a:ext>
            </a:extLst>
          </p:cNvPr>
          <p:cNvSpPr>
            <a:spLocks noGrp="1"/>
          </p:cNvSpPr>
          <p:nvPr>
            <p:ph type="body" sz="quarter" idx="13"/>
          </p:nvPr>
        </p:nvSpPr>
        <p:spPr>
          <a:xfrm>
            <a:off x="385763" y="176213"/>
            <a:ext cx="9785350" cy="469900"/>
          </a:xfrm>
        </p:spPr>
        <p:txBody>
          <a:bodyPr/>
          <a:lstStyle/>
          <a:p>
            <a:pPr>
              <a:defRPr/>
            </a:pPr>
            <a:r>
              <a:rPr lang="en-CA" sz="4000" dirty="0">
                <a:latin typeface="Arial" panose="020B0604020202020204" pitchFamily="34" charset="0"/>
                <a:cs typeface="Arial" panose="020B0604020202020204" pitchFamily="34" charset="0"/>
              </a:rPr>
              <a:t>Asset management planning</a:t>
            </a:r>
          </a:p>
        </p:txBody>
      </p:sp>
      <p:sp>
        <p:nvSpPr>
          <p:cNvPr id="39944" name="Slide Number Placeholder 5">
            <a:extLst>
              <a:ext uri="{FF2B5EF4-FFF2-40B4-BE49-F238E27FC236}">
                <a16:creationId xmlns:a16="http://schemas.microsoft.com/office/drawing/2014/main" id="{EEFA3920-8A68-5243-93B8-361A4FFE2FAF}"/>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91809E-C4B3-44A0-AB9E-76A385DAEC3B}" type="slidenum">
              <a:rPr lang="en-US" altLang="en-US" smtClean="0"/>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1">
            <a:extLst>
              <a:ext uri="{FF2B5EF4-FFF2-40B4-BE49-F238E27FC236}">
                <a16:creationId xmlns:a16="http://schemas.microsoft.com/office/drawing/2014/main" id="{08D93BC9-B54B-C490-0AEB-4A363E75F4EF}"/>
              </a:ext>
            </a:extLst>
          </p:cNvPr>
          <p:cNvSpPr txBox="1">
            <a:spLocks noChangeArrowheads="1"/>
          </p:cNvSpPr>
          <p:nvPr/>
        </p:nvSpPr>
        <p:spPr bwMode="auto">
          <a:xfrm>
            <a:off x="390527" y="1535113"/>
            <a:ext cx="5705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400" dirty="0">
                <a:latin typeface="Arial" panose="020B0604020202020204" pitchFamily="34" charset="0"/>
                <a:cs typeface="Arial" panose="020B0604020202020204" pitchFamily="34" charset="0"/>
              </a:rPr>
              <a:t>Increased Business Knowledge</a:t>
            </a:r>
          </a:p>
        </p:txBody>
      </p:sp>
      <p:sp>
        <p:nvSpPr>
          <p:cNvPr id="72707" name="TextBox 4">
            <a:extLst>
              <a:ext uri="{FF2B5EF4-FFF2-40B4-BE49-F238E27FC236}">
                <a16:creationId xmlns:a16="http://schemas.microsoft.com/office/drawing/2014/main" id="{3C1816F3-186F-6343-8EF8-3DB57DCE2EA4}"/>
              </a:ext>
            </a:extLst>
          </p:cNvPr>
          <p:cNvSpPr txBox="1">
            <a:spLocks noChangeArrowheads="1"/>
          </p:cNvSpPr>
          <p:nvPr/>
        </p:nvSpPr>
        <p:spPr bwMode="auto">
          <a:xfrm>
            <a:off x="390527" y="4305301"/>
            <a:ext cx="5705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400">
                <a:latin typeface="Arial" panose="020B0604020202020204" pitchFamily="34" charset="0"/>
                <a:cs typeface="Arial" panose="020B0604020202020204" pitchFamily="34" charset="0"/>
              </a:rPr>
              <a:t>Increased Business Effectiveness</a:t>
            </a:r>
          </a:p>
        </p:txBody>
      </p:sp>
      <p:sp>
        <p:nvSpPr>
          <p:cNvPr id="72708" name="TextBox 5">
            <a:extLst>
              <a:ext uri="{FF2B5EF4-FFF2-40B4-BE49-F238E27FC236}">
                <a16:creationId xmlns:a16="http://schemas.microsoft.com/office/drawing/2014/main" id="{A1A3310B-2E83-B629-1E34-8355B985F92E}"/>
              </a:ext>
            </a:extLst>
          </p:cNvPr>
          <p:cNvSpPr txBox="1">
            <a:spLocks noChangeArrowheads="1"/>
          </p:cNvSpPr>
          <p:nvPr/>
        </p:nvSpPr>
        <p:spPr bwMode="auto">
          <a:xfrm>
            <a:off x="6096001" y="1538288"/>
            <a:ext cx="5753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400" dirty="0">
                <a:latin typeface="Arial" panose="020B0604020202020204" pitchFamily="34" charset="0"/>
                <a:cs typeface="Arial" panose="020B0604020202020204" pitchFamily="34" charset="0"/>
              </a:rPr>
              <a:t>Increased Decision Confidence</a:t>
            </a:r>
          </a:p>
        </p:txBody>
      </p:sp>
      <p:sp>
        <p:nvSpPr>
          <p:cNvPr id="72709" name="TextBox 6">
            <a:extLst>
              <a:ext uri="{FF2B5EF4-FFF2-40B4-BE49-F238E27FC236}">
                <a16:creationId xmlns:a16="http://schemas.microsoft.com/office/drawing/2014/main" id="{CEA135D0-78AE-6480-76A0-BEB66CC264AE}"/>
              </a:ext>
            </a:extLst>
          </p:cNvPr>
          <p:cNvSpPr txBox="1">
            <a:spLocks noChangeArrowheads="1"/>
          </p:cNvSpPr>
          <p:nvPr/>
        </p:nvSpPr>
        <p:spPr bwMode="auto">
          <a:xfrm>
            <a:off x="6096001" y="4305301"/>
            <a:ext cx="5753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400">
                <a:latin typeface="Arial" panose="020B0604020202020204" pitchFamily="34" charset="0"/>
                <a:cs typeface="Arial" panose="020B0604020202020204" pitchFamily="34" charset="0"/>
              </a:rPr>
              <a:t>Consistent Delivery</a:t>
            </a:r>
          </a:p>
        </p:txBody>
      </p:sp>
      <p:sp>
        <p:nvSpPr>
          <p:cNvPr id="4" name="Text Placeholder 3">
            <a:extLst>
              <a:ext uri="{FF2B5EF4-FFF2-40B4-BE49-F238E27FC236}">
                <a16:creationId xmlns:a16="http://schemas.microsoft.com/office/drawing/2014/main" id="{674E7464-4941-8DDB-F354-5A027D2EA2DB}"/>
              </a:ext>
            </a:extLst>
          </p:cNvPr>
          <p:cNvSpPr>
            <a:spLocks noGrp="1"/>
          </p:cNvSpPr>
          <p:nvPr>
            <p:ph type="body" sz="quarter" idx="13"/>
          </p:nvPr>
        </p:nvSpPr>
        <p:spPr>
          <a:xfrm>
            <a:off x="385763" y="176213"/>
            <a:ext cx="9785350" cy="469900"/>
          </a:xfrm>
        </p:spPr>
        <p:txBody>
          <a:bodyPr/>
          <a:lstStyle/>
          <a:p>
            <a:pPr>
              <a:defRPr/>
            </a:pPr>
            <a:r>
              <a:rPr lang="en-CA" sz="4000" dirty="0">
                <a:latin typeface="Arial" panose="020B0604020202020204" pitchFamily="34" charset="0"/>
                <a:cs typeface="Arial" panose="020B0604020202020204" pitchFamily="34" charset="0"/>
              </a:rPr>
              <a:t>PERFORMANCE-Based DECISIONS: SERVICE benefits</a:t>
            </a:r>
          </a:p>
        </p:txBody>
      </p:sp>
      <p:sp>
        <p:nvSpPr>
          <p:cNvPr id="72711" name="Slide Number Placeholder 5">
            <a:extLst>
              <a:ext uri="{FF2B5EF4-FFF2-40B4-BE49-F238E27FC236}">
                <a16:creationId xmlns:a16="http://schemas.microsoft.com/office/drawing/2014/main" id="{531DFB52-B223-804F-10C2-A30CC64F3909}"/>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0892497-A6FB-408D-BC72-B479CAA3E6DC}" type="slidenum">
              <a:rPr lang="en-US" altLang="en-US" smtClean="0"/>
              <a:pPr/>
              <a:t>11</a:t>
            </a:fld>
            <a:endParaRPr lang="en-US" altLang="en-US"/>
          </a:p>
        </p:txBody>
      </p:sp>
      <p:pic>
        <p:nvPicPr>
          <p:cNvPr id="72712" name="Graphic 5" descr="Head with gears">
            <a:extLst>
              <a:ext uri="{FF2B5EF4-FFF2-40B4-BE49-F238E27FC236}">
                <a16:creationId xmlns:a16="http://schemas.microsoft.com/office/drawing/2014/main" id="{E8FDB257-D540-6232-4739-9BB3357F9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863" y="2078038"/>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3" name="Graphic 7" descr="Group brainstorm">
            <a:extLst>
              <a:ext uri="{FF2B5EF4-FFF2-40B4-BE49-F238E27FC236}">
                <a16:creationId xmlns:a16="http://schemas.microsoft.com/office/drawing/2014/main" id="{0AEAD4CE-7E6E-7E1A-5BCD-3D61865B2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8151" y="2078038"/>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4" name="Graphic 9" descr="Bar graph with upward trend">
            <a:extLst>
              <a:ext uri="{FF2B5EF4-FFF2-40B4-BE49-F238E27FC236}">
                <a16:creationId xmlns:a16="http://schemas.microsoft.com/office/drawing/2014/main" id="{03519FE2-39E1-E5A5-0470-C95E12E67D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8863" y="4852988"/>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5" name="Graphic 11" descr="Bullseye">
            <a:extLst>
              <a:ext uri="{FF2B5EF4-FFF2-40B4-BE49-F238E27FC236}">
                <a16:creationId xmlns:a16="http://schemas.microsoft.com/office/drawing/2014/main" id="{D9A6E390-7C23-E87C-1709-347CD558B9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1" y="4852988"/>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12F029-40EB-83AA-5B09-051C8006C0F0}"/>
              </a:ext>
            </a:extLst>
          </p:cNvPr>
          <p:cNvSpPr>
            <a:spLocks noGrp="1"/>
          </p:cNvSpPr>
          <p:nvPr>
            <p:ph type="body" sz="quarter" idx="13"/>
          </p:nvPr>
        </p:nvSpPr>
        <p:spPr>
          <a:xfrm>
            <a:off x="730252" y="3060701"/>
            <a:ext cx="10987087" cy="1031875"/>
          </a:xfrm>
        </p:spPr>
        <p:txBody>
          <a:bodyPr/>
          <a:lstStyle/>
          <a:p>
            <a:pPr>
              <a:defRPr/>
            </a:pPr>
            <a:r>
              <a:rPr lang="en-CA" sz="4000" dirty="0">
                <a:latin typeface="Arial" panose="020B0604020202020204" pitchFamily="34" charset="0"/>
                <a:cs typeface="Arial" panose="020B0604020202020204" pitchFamily="34" charset="0"/>
              </a:rPr>
              <a:t>Transportation Data</a:t>
            </a:r>
            <a:br>
              <a:rPr lang="en-CA" sz="4000" dirty="0">
                <a:latin typeface="Arial" panose="020B0604020202020204" pitchFamily="34" charset="0"/>
                <a:cs typeface="Arial" panose="020B0604020202020204" pitchFamily="34" charset="0"/>
              </a:rPr>
            </a:br>
            <a:r>
              <a:rPr lang="en-CA" sz="4000" dirty="0">
                <a:latin typeface="Arial" panose="020B0604020202020204" pitchFamily="34" charset="0"/>
                <a:cs typeface="Arial" panose="020B0604020202020204" pitchFamily="34" charset="0"/>
              </a:rPr>
              <a:t>Asset Management Plan</a:t>
            </a:r>
          </a:p>
        </p:txBody>
      </p:sp>
    </p:spTree>
    <p:extLst>
      <p:ext uri="{BB962C8B-B14F-4D97-AF65-F5344CB8AC3E}">
        <p14:creationId xmlns:p14="http://schemas.microsoft.com/office/powerpoint/2010/main" val="4155044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F37396-AAE2-79E1-3711-6B28EAB9346B}"/>
              </a:ext>
            </a:extLst>
          </p:cNvPr>
          <p:cNvSpPr txBox="1"/>
          <p:nvPr/>
        </p:nvSpPr>
        <p:spPr>
          <a:xfrm>
            <a:off x="3622638" y="2510058"/>
            <a:ext cx="5464968" cy="1559301"/>
          </a:xfrm>
          <a:prstGeom prst="rect">
            <a:avLst/>
          </a:prstGeom>
        </p:spPr>
        <p:txBody>
          <a:bodyPr vert="horz" lIns="91440" tIns="45720" rIns="91440" bIns="45720" rtlCol="0" anchor="ctr">
            <a:normAutofit/>
          </a:bodyPr>
          <a:lstStyle/>
          <a:p>
            <a:pPr>
              <a:lnSpc>
                <a:spcPct val="90000"/>
              </a:lnSpc>
              <a:spcBef>
                <a:spcPct val="0"/>
              </a:spcBef>
              <a:spcAft>
                <a:spcPts val="800"/>
              </a:spcAft>
              <a:defRPr/>
            </a:pPr>
            <a:r>
              <a:rPr lang="en-US" sz="4000" b="1" dirty="0">
                <a:latin typeface="Arial" panose="020B0604020202020204" pitchFamily="34" charset="0"/>
                <a:ea typeface="+mj-ea"/>
                <a:cs typeface="Arial" panose="020B0604020202020204" pitchFamily="34" charset="0"/>
              </a:rPr>
              <a:t>State of Assets</a:t>
            </a:r>
          </a:p>
        </p:txBody>
      </p:sp>
      <p:sp>
        <p:nvSpPr>
          <p:cNvPr id="6" name="TextBox 5">
            <a:extLst>
              <a:ext uri="{FF2B5EF4-FFF2-40B4-BE49-F238E27FC236}">
                <a16:creationId xmlns:a16="http://schemas.microsoft.com/office/drawing/2014/main" id="{24296DA9-2FFF-93A1-D911-7E4F7446848D}"/>
              </a:ext>
            </a:extLst>
          </p:cNvPr>
          <p:cNvSpPr txBox="1"/>
          <p:nvPr/>
        </p:nvSpPr>
        <p:spPr>
          <a:xfrm>
            <a:off x="3622638" y="2755726"/>
            <a:ext cx="5247340" cy="3496878"/>
          </a:xfrm>
          <a:prstGeom prst="rect">
            <a:avLst/>
          </a:prstGeom>
        </p:spPr>
        <p:txBody>
          <a:bodyPr vert="horz" lIns="91440" tIns="45720" rIns="91440" bIns="45720" rtlCol="0" anchor="ctr">
            <a:normAutofit/>
          </a:bodyPr>
          <a:lstStyle/>
          <a:p>
            <a:pPr marL="457200" indent="-228600">
              <a:lnSpc>
                <a:spcPct val="90000"/>
              </a:lnSpc>
              <a:spcBef>
                <a:spcPct val="0"/>
              </a:spcBef>
              <a:spcAft>
                <a:spcPts val="8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Inventory</a:t>
            </a:r>
          </a:p>
          <a:p>
            <a:pPr marL="457200" indent="-228600">
              <a:lnSpc>
                <a:spcPct val="90000"/>
              </a:lnSpc>
              <a:spcBef>
                <a:spcPct val="0"/>
              </a:spcBef>
              <a:spcAft>
                <a:spcPts val="8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Valuation</a:t>
            </a:r>
          </a:p>
          <a:p>
            <a:pPr marL="457200" indent="-228600">
              <a:lnSpc>
                <a:spcPct val="90000"/>
              </a:lnSpc>
              <a:spcBef>
                <a:spcPct val="0"/>
              </a:spcBef>
              <a:spcAft>
                <a:spcPts val="8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Condition</a:t>
            </a:r>
          </a:p>
        </p:txBody>
      </p:sp>
    </p:spTree>
    <p:extLst>
      <p:ext uri="{BB962C8B-B14F-4D97-AF65-F5344CB8AC3E}">
        <p14:creationId xmlns:p14="http://schemas.microsoft.com/office/powerpoint/2010/main" val="2110274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296DA9-2FFF-93A1-D911-7E4F7446848D}"/>
              </a:ext>
            </a:extLst>
          </p:cNvPr>
          <p:cNvSpPr txBox="1"/>
          <p:nvPr/>
        </p:nvSpPr>
        <p:spPr>
          <a:xfrm>
            <a:off x="7842299" y="348607"/>
            <a:ext cx="4111361" cy="989464"/>
          </a:xfrm>
          <a:prstGeom prst="rect">
            <a:avLst/>
          </a:prstGeom>
        </p:spPr>
        <p:txBody>
          <a:bodyPr vert="horz" lIns="121920" tIns="60960" rIns="121920" bIns="60960" rtlCol="0" anchor="t">
            <a:normAutofit/>
          </a:bodyPr>
          <a:lstStyle/>
          <a:p>
            <a:pPr defTabSz="1219170">
              <a:lnSpc>
                <a:spcPct val="90000"/>
              </a:lnSpc>
              <a:spcBef>
                <a:spcPct val="0"/>
              </a:spcBef>
              <a:spcAft>
                <a:spcPts val="800"/>
              </a:spcAft>
              <a:defRPr/>
            </a:pPr>
            <a:r>
              <a:rPr lang="en-US" sz="2000" b="1" dirty="0">
                <a:latin typeface="Arial" panose="020B0604020202020204" pitchFamily="34" charset="0"/>
                <a:ea typeface="+mj-ea"/>
                <a:cs typeface="Arial" panose="020B0604020202020204" pitchFamily="34" charset="0"/>
              </a:rPr>
              <a:t>What data assets are included in the Data AM Plan?</a:t>
            </a:r>
          </a:p>
        </p:txBody>
      </p:sp>
      <p:pic>
        <p:nvPicPr>
          <p:cNvPr id="22" name="Picture 7" descr="Aerial view of the road">
            <a:extLst>
              <a:ext uri="{FF2B5EF4-FFF2-40B4-BE49-F238E27FC236}">
                <a16:creationId xmlns:a16="http://schemas.microsoft.com/office/drawing/2014/main" id="{E4FB0E95-BB4C-FE0D-E70B-DFC9CDD2B6E7}"/>
              </a:ext>
            </a:extLst>
          </p:cNvPr>
          <p:cNvPicPr>
            <a:picLocks noChangeAspect="1"/>
          </p:cNvPicPr>
          <p:nvPr/>
        </p:nvPicPr>
        <p:blipFill rotWithShape="1">
          <a:blip r:embed="rId3"/>
          <a:srcRect l="7057" r="10128"/>
          <a:stretch/>
        </p:blipFill>
        <p:spPr>
          <a:xfrm>
            <a:off x="0" y="13"/>
            <a:ext cx="7424382" cy="6857987"/>
          </a:xfrm>
          <a:prstGeom prst="rect">
            <a:avLst/>
          </a:prstGeom>
        </p:spPr>
      </p:pic>
      <p:sp>
        <p:nvSpPr>
          <p:cNvPr id="2" name="TextBox 1">
            <a:extLst>
              <a:ext uri="{FF2B5EF4-FFF2-40B4-BE49-F238E27FC236}">
                <a16:creationId xmlns:a16="http://schemas.microsoft.com/office/drawing/2014/main" id="{4CF8787A-48AB-1D34-F33A-E77E7DE84A4D}"/>
              </a:ext>
            </a:extLst>
          </p:cNvPr>
          <p:cNvSpPr txBox="1"/>
          <p:nvPr/>
        </p:nvSpPr>
        <p:spPr>
          <a:xfrm>
            <a:off x="7842299" y="1338071"/>
            <a:ext cx="4222322" cy="4555957"/>
          </a:xfrm>
          <a:prstGeom prst="rect">
            <a:avLst/>
          </a:prstGeom>
        </p:spPr>
        <p:txBody>
          <a:bodyPr vert="horz" lIns="121920" tIns="60960" rIns="121920" bIns="60960" rtlCol="0">
            <a:noAutofit/>
          </a:bodyPr>
          <a:lstStyle/>
          <a:p>
            <a:pPr defTabSz="1219170">
              <a:lnSpc>
                <a:spcPct val="90000"/>
              </a:lnSpc>
              <a:spcAft>
                <a:spcPts val="1200"/>
              </a:spcAft>
            </a:pPr>
            <a:r>
              <a:rPr lang="en-US" sz="1600" b="1" dirty="0">
                <a:latin typeface="Arial" panose="020B0604020202020204" pitchFamily="34" charset="0"/>
                <a:cs typeface="Arial" panose="020B0604020202020204" pitchFamily="34" charset="0"/>
              </a:rPr>
              <a:t>Asset Type</a:t>
            </a:r>
          </a:p>
          <a:p>
            <a:pPr marL="182875" indent="-182875" defTabSz="1219170">
              <a:lnSpc>
                <a:spcPct val="90000"/>
              </a:lnSpc>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Road Pavement (4,140 lane-km)</a:t>
            </a:r>
          </a:p>
          <a:p>
            <a:pPr marL="182875" indent="-182875" defTabSz="1219170">
              <a:lnSpc>
                <a:spcPct val="90000"/>
              </a:lnSpc>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Bridges and Structures (359 structures)</a:t>
            </a:r>
          </a:p>
          <a:p>
            <a:pPr marL="182875" indent="-182875" defTabSz="1219170">
              <a:lnSpc>
                <a:spcPct val="90000"/>
              </a:lnSpc>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Road Structures</a:t>
            </a:r>
          </a:p>
          <a:p>
            <a:pPr marL="182875" indent="-182875" defTabSz="1219170">
              <a:lnSpc>
                <a:spcPct val="90000"/>
              </a:lnSpc>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Sustainable Mobility</a:t>
            </a:r>
          </a:p>
          <a:p>
            <a:pPr marL="182875" indent="-182875" defTabSz="1219170">
              <a:lnSpc>
                <a:spcPct val="90000"/>
              </a:lnSpc>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Traffic Management (784 intersections)</a:t>
            </a:r>
          </a:p>
          <a:p>
            <a:pPr marL="182875" indent="-182875" defTabSz="1219170">
              <a:lnSpc>
                <a:spcPct val="90000"/>
              </a:lnSpc>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Stormwater Management (596 km of mains)</a:t>
            </a:r>
          </a:p>
          <a:p>
            <a:pPr marL="182875" indent="-182875" defTabSz="1219170">
              <a:lnSpc>
                <a:spcPct val="90000"/>
              </a:lnSpc>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Road Operations Capital Assets</a:t>
            </a:r>
          </a:p>
          <a:p>
            <a:pPr marL="182875" indent="-182875" defTabSz="1219170">
              <a:lnSpc>
                <a:spcPct val="90000"/>
              </a:lnSpc>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Fleet (~300 units)</a:t>
            </a:r>
          </a:p>
          <a:p>
            <a:pPr marL="182875" indent="-182875" defTabSz="1219170">
              <a:lnSpc>
                <a:spcPct val="90000"/>
              </a:lnSpc>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Transportation Business Systems</a:t>
            </a:r>
          </a:p>
          <a:p>
            <a:pPr marL="182875" indent="-182875" defTabSz="1219170">
              <a:lnSpc>
                <a:spcPct val="90000"/>
              </a:lnSpc>
              <a:spcAft>
                <a:spcPts val="1200"/>
              </a:spcAft>
              <a:buFont typeface="Arial" panose="020B0604020202020204" pitchFamily="34" charset="0"/>
              <a:buChar char="•"/>
            </a:pPr>
            <a:r>
              <a:rPr lang="en-US" sz="1600" dirty="0" err="1">
                <a:latin typeface="Arial" panose="020B0604020202020204" pitchFamily="34" charset="0"/>
                <a:cs typeface="Arial" panose="020B0604020202020204" pitchFamily="34" charset="0"/>
              </a:rPr>
              <a:t>Rapidways</a:t>
            </a:r>
            <a:r>
              <a:rPr lang="en-US" sz="1600" dirty="0">
                <a:latin typeface="Arial" panose="020B0604020202020204" pitchFamily="34" charset="0"/>
                <a:cs typeface="Arial" panose="020B0604020202020204" pitchFamily="34" charset="0"/>
              </a:rPr>
              <a:t> (27.3 </a:t>
            </a:r>
            <a:r>
              <a:rPr lang="en-US" sz="1600" dirty="0" err="1">
                <a:latin typeface="Arial" panose="020B0604020202020204" pitchFamily="34" charset="0"/>
                <a:cs typeface="Arial" panose="020B0604020202020204" pitchFamily="34" charset="0"/>
              </a:rPr>
              <a:t>centreline</a:t>
            </a:r>
            <a:r>
              <a:rPr lang="en-US" sz="1600" dirty="0">
                <a:latin typeface="Arial" panose="020B0604020202020204" pitchFamily="34" charset="0"/>
                <a:cs typeface="Arial" panose="020B0604020202020204" pitchFamily="34" charset="0"/>
              </a:rPr>
              <a:t> km)</a:t>
            </a:r>
          </a:p>
          <a:p>
            <a:pPr marL="182875" indent="-182875" defTabSz="1219170">
              <a:lnSpc>
                <a:spcPct val="90000"/>
              </a:lnSpc>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Transit (577 buses, 4 garages, 7 terminals, 5000+ stops)</a:t>
            </a:r>
          </a:p>
        </p:txBody>
      </p:sp>
    </p:spTree>
    <p:extLst>
      <p:ext uri="{BB962C8B-B14F-4D97-AF65-F5344CB8AC3E}">
        <p14:creationId xmlns:p14="http://schemas.microsoft.com/office/powerpoint/2010/main" val="2130328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296DA9-2FFF-93A1-D911-7E4F7446848D}"/>
              </a:ext>
            </a:extLst>
          </p:cNvPr>
          <p:cNvSpPr txBox="1"/>
          <p:nvPr/>
        </p:nvSpPr>
        <p:spPr>
          <a:xfrm>
            <a:off x="449071" y="93218"/>
            <a:ext cx="10625004" cy="1325564"/>
          </a:xfrm>
          <a:prstGeom prst="rect">
            <a:avLst/>
          </a:prstGeom>
        </p:spPr>
        <p:txBody>
          <a:bodyPr vert="horz" lIns="121920" tIns="60960" rIns="121920" bIns="60960" rtlCol="0" anchor="ctr">
            <a:normAutofit/>
          </a:bodyPr>
          <a:lstStyle/>
          <a:p>
            <a:pPr defTabSz="1219170">
              <a:lnSpc>
                <a:spcPct val="90000"/>
              </a:lnSpc>
              <a:spcBef>
                <a:spcPct val="0"/>
              </a:spcBef>
              <a:spcAft>
                <a:spcPts val="800"/>
              </a:spcAft>
              <a:defRPr/>
            </a:pPr>
            <a:r>
              <a:rPr lang="en-US" sz="4000" b="1" dirty="0">
                <a:latin typeface="Arial" panose="020B0604020202020204" pitchFamily="34" charset="0"/>
                <a:ea typeface="Roboto" panose="02000000000000000000" pitchFamily="2" charset="0"/>
                <a:cs typeface="Arial" panose="020B0604020202020204" pitchFamily="34" charset="0"/>
              </a:rPr>
              <a:t>Data Valuation &amp; Asset Data Lifecycle</a:t>
            </a:r>
          </a:p>
        </p:txBody>
      </p:sp>
      <p:pic>
        <p:nvPicPr>
          <p:cNvPr id="3" name="Picture 2" descr="Timeline&#10;&#10;Description automatically generated">
            <a:extLst>
              <a:ext uri="{FF2B5EF4-FFF2-40B4-BE49-F238E27FC236}">
                <a16:creationId xmlns:a16="http://schemas.microsoft.com/office/drawing/2014/main" id="{8C5FE607-BF7C-13BB-029A-5AACD30C55FE}"/>
              </a:ext>
            </a:extLst>
          </p:cNvPr>
          <p:cNvPicPr>
            <a:picLocks noChangeAspect="1"/>
          </p:cNvPicPr>
          <p:nvPr/>
        </p:nvPicPr>
        <p:blipFill>
          <a:blip r:embed="rId3"/>
          <a:stretch>
            <a:fillRect/>
          </a:stretch>
        </p:blipFill>
        <p:spPr>
          <a:xfrm>
            <a:off x="2300816" y="1749894"/>
            <a:ext cx="7590367" cy="3905673"/>
          </a:xfrm>
          <a:prstGeom prst="rect">
            <a:avLst/>
          </a:prstGeom>
        </p:spPr>
      </p:pic>
    </p:spTree>
    <p:extLst>
      <p:ext uri="{BB962C8B-B14F-4D97-AF65-F5344CB8AC3E}">
        <p14:creationId xmlns:p14="http://schemas.microsoft.com/office/powerpoint/2010/main" val="3853858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296DA9-2FFF-93A1-D911-7E4F7446848D}"/>
              </a:ext>
            </a:extLst>
          </p:cNvPr>
          <p:cNvSpPr txBox="1"/>
          <p:nvPr/>
        </p:nvSpPr>
        <p:spPr>
          <a:xfrm>
            <a:off x="449071" y="93218"/>
            <a:ext cx="10625004" cy="1325564"/>
          </a:xfrm>
          <a:prstGeom prst="rect">
            <a:avLst/>
          </a:prstGeom>
        </p:spPr>
        <p:txBody>
          <a:bodyPr vert="horz" lIns="121920" tIns="60960" rIns="121920" bIns="60960" rtlCol="0" anchor="ctr">
            <a:normAutofit/>
          </a:bodyPr>
          <a:lstStyle/>
          <a:p>
            <a:pPr defTabSz="1219170">
              <a:lnSpc>
                <a:spcPct val="90000"/>
              </a:lnSpc>
              <a:spcBef>
                <a:spcPct val="0"/>
              </a:spcBef>
              <a:spcAft>
                <a:spcPts val="800"/>
              </a:spcAft>
              <a:defRPr/>
            </a:pPr>
            <a:r>
              <a:rPr lang="en-US" sz="4000" b="1" dirty="0">
                <a:latin typeface="Arial" panose="020B0604020202020204" pitchFamily="34" charset="0"/>
                <a:ea typeface="Roboto" panose="02000000000000000000" pitchFamily="2" charset="0"/>
                <a:cs typeface="Arial" panose="020B0604020202020204" pitchFamily="34" charset="0"/>
              </a:rPr>
              <a:t>Data Valuation &amp; Asset Data Lifecycle</a:t>
            </a:r>
          </a:p>
        </p:txBody>
      </p:sp>
      <p:pic>
        <p:nvPicPr>
          <p:cNvPr id="3" name="Picture 2" descr="Timeline&#10;&#10;Description automatically generated">
            <a:extLst>
              <a:ext uri="{FF2B5EF4-FFF2-40B4-BE49-F238E27FC236}">
                <a16:creationId xmlns:a16="http://schemas.microsoft.com/office/drawing/2014/main" id="{8C5FE607-BF7C-13BB-029A-5AACD30C55FE}"/>
              </a:ext>
            </a:extLst>
          </p:cNvPr>
          <p:cNvPicPr>
            <a:picLocks noChangeAspect="1"/>
          </p:cNvPicPr>
          <p:nvPr/>
        </p:nvPicPr>
        <p:blipFill>
          <a:blip r:embed="rId3"/>
          <a:stretch>
            <a:fillRect/>
          </a:stretch>
        </p:blipFill>
        <p:spPr>
          <a:xfrm>
            <a:off x="449071" y="2124632"/>
            <a:ext cx="4832056" cy="3455073"/>
          </a:xfrm>
          <a:prstGeom prst="rect">
            <a:avLst/>
          </a:prstGeom>
        </p:spPr>
      </p:pic>
      <p:sp>
        <p:nvSpPr>
          <p:cNvPr id="5" name="TextBox 4">
            <a:extLst>
              <a:ext uri="{FF2B5EF4-FFF2-40B4-BE49-F238E27FC236}">
                <a16:creationId xmlns:a16="http://schemas.microsoft.com/office/drawing/2014/main" id="{EB774E2E-D2A5-9320-B6C9-E1D2D30FF9D8}"/>
              </a:ext>
            </a:extLst>
          </p:cNvPr>
          <p:cNvSpPr txBox="1"/>
          <p:nvPr/>
        </p:nvSpPr>
        <p:spPr>
          <a:xfrm>
            <a:off x="5579707" y="1713121"/>
            <a:ext cx="6163222" cy="4278094"/>
          </a:xfrm>
          <a:prstGeom prst="rect">
            <a:avLst/>
          </a:prstGeom>
          <a:noFill/>
        </p:spPr>
        <p:txBody>
          <a:bodyPr wrap="square">
            <a:spAutoFit/>
          </a:bodyPr>
          <a:lstStyle/>
          <a:p>
            <a:endParaRPr lang="en-CA" sz="1600" dirty="0">
              <a:effectLst/>
              <a:latin typeface="Arial" panose="020B0604020202020204" pitchFamily="34" charset="0"/>
              <a:cs typeface="Arial" panose="020B0604020202020204" pitchFamily="34" charset="0"/>
            </a:endParaRPr>
          </a:p>
          <a:p>
            <a:pPr marL="742950" lvl="1" indent="-285750">
              <a:buFont typeface="Symbol" pitchFamily="2" charset="2"/>
              <a:buChar char=""/>
              <a:tabLst>
                <a:tab pos="914400" algn="l"/>
              </a:tabLst>
            </a:pPr>
            <a:r>
              <a:rPr lang="en-CA" sz="1600" b="1" kern="100" dirty="0">
                <a:effectLst/>
                <a:latin typeface="Arial" panose="020B0604020202020204" pitchFamily="34" charset="0"/>
                <a:ea typeface="Calibri" panose="020F0502020204030204" pitchFamily="34" charset="0"/>
                <a:cs typeface="Arial" panose="020B0604020202020204" pitchFamily="34" charset="0"/>
              </a:rPr>
              <a:t>Data creation costs</a:t>
            </a:r>
            <a:r>
              <a:rPr lang="en-CA" sz="1600" kern="100" dirty="0">
                <a:effectLst/>
                <a:latin typeface="Arial" panose="020B0604020202020204" pitchFamily="34" charset="0"/>
                <a:ea typeface="Calibri" panose="020F0502020204030204" pitchFamily="34" charset="0"/>
                <a:cs typeface="Arial" panose="020B0604020202020204" pitchFamily="34" charset="0"/>
              </a:rPr>
              <a:t>: activities to provide location and description data </a:t>
            </a:r>
          </a:p>
          <a:p>
            <a:pPr lvl="1">
              <a:tabLst>
                <a:tab pos="914400" algn="l"/>
              </a:tabLst>
            </a:pPr>
            <a:endParaRPr lang="en-CA" sz="1600" kern="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buFont typeface="Symbol" pitchFamily="2" charset="2"/>
              <a:buChar char=""/>
              <a:tabLst>
                <a:tab pos="914400" algn="l"/>
              </a:tabLst>
            </a:pPr>
            <a:r>
              <a:rPr lang="en-CA" sz="1600" b="1" kern="100" dirty="0">
                <a:effectLst/>
                <a:latin typeface="Arial" panose="020B0604020202020204" pitchFamily="34" charset="0"/>
                <a:ea typeface="Calibri" panose="020F0502020204030204" pitchFamily="34" charset="0"/>
                <a:cs typeface="Arial" panose="020B0604020202020204" pitchFamily="34" charset="0"/>
              </a:rPr>
              <a:t>Data collection costs:</a:t>
            </a:r>
            <a:r>
              <a:rPr lang="en-CA" sz="1600" kern="100" dirty="0">
                <a:effectLst/>
                <a:latin typeface="Arial" panose="020B0604020202020204" pitchFamily="34" charset="0"/>
                <a:ea typeface="Calibri" panose="020F0502020204030204" pitchFamily="34" charset="0"/>
                <a:cs typeface="Arial" panose="020B0604020202020204" pitchFamily="34" charset="0"/>
              </a:rPr>
              <a:t> activities to provide AM planning data as well as the base data for analysis of asset condition, maintenance, utilization, operations and performance</a:t>
            </a:r>
          </a:p>
          <a:p>
            <a:pPr lvl="1">
              <a:tabLst>
                <a:tab pos="914400" algn="l"/>
              </a:tabLst>
            </a:pPr>
            <a:endParaRPr lang="en-CA" sz="1600" kern="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buFont typeface="Symbol" pitchFamily="2" charset="2"/>
              <a:buChar char=""/>
              <a:tabLst>
                <a:tab pos="914400" algn="l"/>
              </a:tabLst>
            </a:pPr>
            <a:r>
              <a:rPr lang="en-CA" sz="1600" b="1" kern="100" dirty="0">
                <a:effectLst/>
                <a:latin typeface="Arial" panose="020B0604020202020204" pitchFamily="34" charset="0"/>
                <a:ea typeface="Calibri" panose="020F0502020204030204" pitchFamily="34" charset="0"/>
                <a:cs typeface="Arial" panose="020B0604020202020204" pitchFamily="34" charset="0"/>
              </a:rPr>
              <a:t>Data analysis costs</a:t>
            </a:r>
            <a:r>
              <a:rPr lang="en-CA" sz="1600" kern="100" dirty="0">
                <a:effectLst/>
                <a:latin typeface="Arial" panose="020B0604020202020204" pitchFamily="34" charset="0"/>
                <a:ea typeface="Calibri" panose="020F0502020204030204" pitchFamily="34" charset="0"/>
                <a:cs typeface="Arial" panose="020B0604020202020204" pitchFamily="34" charset="0"/>
              </a:rPr>
              <a:t>: activities to examine raw data to make AM performance decisions</a:t>
            </a:r>
          </a:p>
          <a:p>
            <a:pPr lvl="1">
              <a:tabLst>
                <a:tab pos="914400" algn="l"/>
              </a:tabLst>
            </a:pPr>
            <a:r>
              <a:rPr lang="en-CA" sz="1600" kern="100" dirty="0">
                <a:effectLst/>
                <a:latin typeface="Arial" panose="020B0604020202020204" pitchFamily="34" charset="0"/>
                <a:ea typeface="Calibri" panose="020F0502020204030204" pitchFamily="34" charset="0"/>
                <a:cs typeface="Arial" panose="020B0604020202020204" pitchFamily="34" charset="0"/>
              </a:rPr>
              <a:t> </a:t>
            </a:r>
          </a:p>
          <a:p>
            <a:pPr marL="742950" lvl="1" indent="-285750">
              <a:buFont typeface="Symbol" pitchFamily="2" charset="2"/>
              <a:buChar char=""/>
              <a:tabLst>
                <a:tab pos="914400" algn="l"/>
              </a:tabLst>
            </a:pPr>
            <a:r>
              <a:rPr lang="en-CA" sz="1600" b="1" kern="100" dirty="0">
                <a:effectLst/>
                <a:latin typeface="Arial" panose="020B0604020202020204" pitchFamily="34" charset="0"/>
                <a:ea typeface="Calibri" panose="020F0502020204030204" pitchFamily="34" charset="0"/>
                <a:cs typeface="Arial" panose="020B0604020202020204" pitchFamily="34" charset="0"/>
              </a:rPr>
              <a:t>Data maintenance costs</a:t>
            </a:r>
            <a:r>
              <a:rPr lang="en-CA" sz="1600" kern="100" dirty="0">
                <a:effectLst/>
                <a:latin typeface="Arial" panose="020B0604020202020204" pitchFamily="34" charset="0"/>
                <a:ea typeface="Calibri" panose="020F0502020204030204" pitchFamily="34" charset="0"/>
                <a:cs typeface="Arial" panose="020B0604020202020204" pitchFamily="34" charset="0"/>
              </a:rPr>
              <a:t>: activities to make data available when needed , consistent between databases and to identify data that can be put into long term storage.</a:t>
            </a:r>
          </a:p>
          <a:p>
            <a:pPr marL="742950" lvl="1" indent="-285750">
              <a:buFont typeface="Symbol" pitchFamily="2" charset="2"/>
              <a:buChar char=""/>
              <a:tabLst>
                <a:tab pos="914400" algn="l"/>
              </a:tabLst>
            </a:pPr>
            <a:endParaRPr lang="en-CA" sz="1600" kern="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buFont typeface="Symbol" pitchFamily="2" charset="2"/>
              <a:buChar char=""/>
              <a:tabLst>
                <a:tab pos="914400" algn="l"/>
              </a:tabLst>
            </a:pPr>
            <a:r>
              <a:rPr lang="en-CA" sz="1600" b="1" kern="100" dirty="0">
                <a:effectLst/>
                <a:latin typeface="Arial" panose="020B0604020202020204" pitchFamily="34" charset="0"/>
                <a:ea typeface="Calibri" panose="020F0502020204030204" pitchFamily="34" charset="0"/>
                <a:cs typeface="Arial" panose="020B0604020202020204" pitchFamily="34" charset="0"/>
              </a:rPr>
              <a:t>Data archiving costs: </a:t>
            </a:r>
            <a:r>
              <a:rPr lang="en-CA" sz="1600" kern="100" dirty="0">
                <a:effectLst/>
                <a:latin typeface="Arial" panose="020B0604020202020204" pitchFamily="34" charset="0"/>
                <a:ea typeface="Calibri" panose="020F0502020204030204" pitchFamily="34" charset="0"/>
                <a:cs typeface="Arial" panose="020B0604020202020204" pitchFamily="34" charset="0"/>
              </a:rPr>
              <a:t>activities to archive and store data</a:t>
            </a:r>
          </a:p>
        </p:txBody>
      </p:sp>
    </p:spTree>
    <p:extLst>
      <p:ext uri="{BB962C8B-B14F-4D97-AF65-F5344CB8AC3E}">
        <p14:creationId xmlns:p14="http://schemas.microsoft.com/office/powerpoint/2010/main" val="1603054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296DA9-2FFF-93A1-D911-7E4F7446848D}"/>
              </a:ext>
            </a:extLst>
          </p:cNvPr>
          <p:cNvSpPr txBox="1"/>
          <p:nvPr/>
        </p:nvSpPr>
        <p:spPr>
          <a:xfrm>
            <a:off x="449071" y="93218"/>
            <a:ext cx="10625004" cy="1325564"/>
          </a:xfrm>
          <a:prstGeom prst="rect">
            <a:avLst/>
          </a:prstGeom>
        </p:spPr>
        <p:txBody>
          <a:bodyPr vert="horz" lIns="121920" tIns="60960" rIns="121920" bIns="60960" rtlCol="0" anchor="ctr">
            <a:normAutofit/>
          </a:bodyPr>
          <a:lstStyle/>
          <a:p>
            <a:pPr defTabSz="1219170">
              <a:lnSpc>
                <a:spcPct val="90000"/>
              </a:lnSpc>
              <a:spcBef>
                <a:spcPct val="0"/>
              </a:spcBef>
              <a:spcAft>
                <a:spcPts val="800"/>
              </a:spcAft>
              <a:defRPr/>
            </a:pPr>
            <a:r>
              <a:rPr lang="en-US" sz="4000" b="1" dirty="0">
                <a:latin typeface="Arial" panose="020B0604020202020204" pitchFamily="34" charset="0"/>
                <a:ea typeface="Roboto" panose="02000000000000000000" pitchFamily="2" charset="0"/>
                <a:cs typeface="Arial" panose="020B0604020202020204" pitchFamily="34" charset="0"/>
              </a:rPr>
              <a:t>State of Asset Data</a:t>
            </a:r>
          </a:p>
        </p:txBody>
      </p:sp>
      <p:sp>
        <p:nvSpPr>
          <p:cNvPr id="13" name="TextBox 12">
            <a:extLst>
              <a:ext uri="{FF2B5EF4-FFF2-40B4-BE49-F238E27FC236}">
                <a16:creationId xmlns:a16="http://schemas.microsoft.com/office/drawing/2014/main" id="{EDE30A29-6AD7-EDC6-B510-DE137286DC6A}"/>
              </a:ext>
            </a:extLst>
          </p:cNvPr>
          <p:cNvSpPr txBox="1"/>
          <p:nvPr/>
        </p:nvSpPr>
        <p:spPr>
          <a:xfrm>
            <a:off x="1385452" y="1483437"/>
            <a:ext cx="10489048" cy="4903202"/>
          </a:xfrm>
          <a:prstGeom prst="rect">
            <a:avLst/>
          </a:prstGeom>
          <a:noFill/>
        </p:spPr>
        <p:txBody>
          <a:bodyPr wrap="square" rtlCol="0">
            <a:spAutoFit/>
          </a:bodyPr>
          <a:lstStyle/>
          <a:p>
            <a:r>
              <a:rPr lang="en-CA" b="1" dirty="0">
                <a:solidFill>
                  <a:schemeClr val="accent1"/>
                </a:solidFill>
                <a:latin typeface="Arial" panose="020B0604020202020204" pitchFamily="34" charset="0"/>
                <a:cs typeface="Arial" panose="020B0604020202020204" pitchFamily="34" charset="0"/>
              </a:rPr>
              <a:t>Valuation Summary</a:t>
            </a:r>
          </a:p>
          <a:p>
            <a:endParaRPr lang="en-CA" sz="2133" b="1" dirty="0">
              <a:solidFill>
                <a:schemeClr val="accent1"/>
              </a:solidFill>
            </a:endParaRPr>
          </a:p>
          <a:p>
            <a:endParaRPr lang="en-CA" sz="2133" b="1" dirty="0">
              <a:solidFill>
                <a:schemeClr val="accent1"/>
              </a:solidFill>
            </a:endParaRPr>
          </a:p>
          <a:p>
            <a:endParaRPr lang="en-CA" sz="2133" b="1" dirty="0">
              <a:solidFill>
                <a:schemeClr val="accent1"/>
              </a:solidFill>
            </a:endParaRPr>
          </a:p>
          <a:p>
            <a:endParaRPr lang="en-CA" sz="2133" b="1" dirty="0">
              <a:solidFill>
                <a:schemeClr val="accent1"/>
              </a:solidFill>
            </a:endParaRPr>
          </a:p>
          <a:p>
            <a:endParaRPr lang="en-CA" sz="2133" b="1" dirty="0">
              <a:solidFill>
                <a:schemeClr val="accent1"/>
              </a:solidFill>
            </a:endParaRPr>
          </a:p>
          <a:p>
            <a:endParaRPr lang="en-CA" sz="2133" b="1" dirty="0">
              <a:solidFill>
                <a:schemeClr val="accent1"/>
              </a:solidFill>
            </a:endParaRPr>
          </a:p>
          <a:p>
            <a:endParaRPr lang="en-CA" sz="2133" b="1" dirty="0">
              <a:solidFill>
                <a:schemeClr val="accent1"/>
              </a:solidFill>
            </a:endParaRPr>
          </a:p>
          <a:p>
            <a:endParaRPr lang="en-CA" sz="2133" b="1" dirty="0">
              <a:solidFill>
                <a:schemeClr val="accent1"/>
              </a:solidFill>
            </a:endParaRPr>
          </a:p>
          <a:p>
            <a:endParaRPr lang="en-CA" sz="2133" b="1" dirty="0">
              <a:solidFill>
                <a:schemeClr val="accent1"/>
              </a:solidFill>
            </a:endParaRPr>
          </a:p>
          <a:p>
            <a:endParaRPr lang="en-CA" sz="2133" b="1" dirty="0">
              <a:solidFill>
                <a:schemeClr val="accent1"/>
              </a:solidFill>
            </a:endParaRPr>
          </a:p>
          <a:p>
            <a:endParaRPr lang="en-CA" sz="2133" b="1" dirty="0">
              <a:solidFill>
                <a:schemeClr val="accent1"/>
              </a:solidFill>
            </a:endParaRPr>
          </a:p>
          <a:p>
            <a:r>
              <a:rPr lang="en-CA" sz="2000" b="1" dirty="0">
                <a:solidFill>
                  <a:schemeClr val="accent1"/>
                </a:solidFill>
                <a:latin typeface="Arial" panose="020B0604020202020204" pitchFamily="34" charset="0"/>
                <a:cs typeface="Arial" panose="020B0604020202020204" pitchFamily="34" charset="0"/>
              </a:rPr>
              <a:t>Value of Created Data 	= cost to create data / Average Annual Renewal Rate</a:t>
            </a:r>
          </a:p>
          <a:p>
            <a:endParaRPr lang="en-CA" sz="2000" b="1" dirty="0">
              <a:solidFill>
                <a:schemeClr val="accent1"/>
              </a:solidFill>
              <a:latin typeface="Arial" panose="020B0604020202020204" pitchFamily="34" charset="0"/>
              <a:cs typeface="Arial" panose="020B0604020202020204" pitchFamily="34" charset="0"/>
            </a:endParaRPr>
          </a:p>
          <a:p>
            <a:r>
              <a:rPr lang="en-CA" sz="2000" b="1" dirty="0">
                <a:solidFill>
                  <a:schemeClr val="accent1"/>
                </a:solidFill>
                <a:latin typeface="Arial" panose="020B0604020202020204" pitchFamily="34" charset="0"/>
                <a:cs typeface="Arial" panose="020B0604020202020204" pitchFamily="34" charset="0"/>
              </a:rPr>
              <a:t>Total Valuation = Value of Created Data + cost to collect data (year 1)</a:t>
            </a:r>
          </a:p>
        </p:txBody>
      </p:sp>
      <p:graphicFrame>
        <p:nvGraphicFramePr>
          <p:cNvPr id="2" name="Table 1">
            <a:extLst>
              <a:ext uri="{FF2B5EF4-FFF2-40B4-BE49-F238E27FC236}">
                <a16:creationId xmlns:a16="http://schemas.microsoft.com/office/drawing/2014/main" id="{A647A711-2DC2-0D4F-B4FB-183F96BD6DB2}"/>
              </a:ext>
            </a:extLst>
          </p:cNvPr>
          <p:cNvGraphicFramePr>
            <a:graphicFrameLocks noGrp="1"/>
          </p:cNvGraphicFramePr>
          <p:nvPr>
            <p:extLst>
              <p:ext uri="{D42A27DB-BD31-4B8C-83A1-F6EECF244321}">
                <p14:modId xmlns:p14="http://schemas.microsoft.com/office/powerpoint/2010/main" val="1286460084"/>
              </p:ext>
            </p:extLst>
          </p:nvPr>
        </p:nvGraphicFramePr>
        <p:xfrm>
          <a:off x="1529781" y="1975087"/>
          <a:ext cx="8353126" cy="3231031"/>
        </p:xfrm>
        <a:graphic>
          <a:graphicData uri="http://schemas.openxmlformats.org/drawingml/2006/table">
            <a:tbl>
              <a:tblPr firstRow="1" firstCol="1" bandRow="1"/>
              <a:tblGrid>
                <a:gridCol w="2602321">
                  <a:extLst>
                    <a:ext uri="{9D8B030D-6E8A-4147-A177-3AD203B41FA5}">
                      <a16:colId xmlns:a16="http://schemas.microsoft.com/office/drawing/2014/main" val="2450886755"/>
                    </a:ext>
                  </a:extLst>
                </a:gridCol>
                <a:gridCol w="1328825">
                  <a:extLst>
                    <a:ext uri="{9D8B030D-6E8A-4147-A177-3AD203B41FA5}">
                      <a16:colId xmlns:a16="http://schemas.microsoft.com/office/drawing/2014/main" val="643941516"/>
                    </a:ext>
                  </a:extLst>
                </a:gridCol>
                <a:gridCol w="1285095">
                  <a:extLst>
                    <a:ext uri="{9D8B030D-6E8A-4147-A177-3AD203B41FA5}">
                      <a16:colId xmlns:a16="http://schemas.microsoft.com/office/drawing/2014/main" val="946479187"/>
                    </a:ext>
                  </a:extLst>
                </a:gridCol>
                <a:gridCol w="803184">
                  <a:extLst>
                    <a:ext uri="{9D8B030D-6E8A-4147-A177-3AD203B41FA5}">
                      <a16:colId xmlns:a16="http://schemas.microsoft.com/office/drawing/2014/main" val="75890691"/>
                    </a:ext>
                  </a:extLst>
                </a:gridCol>
                <a:gridCol w="1124460">
                  <a:extLst>
                    <a:ext uri="{9D8B030D-6E8A-4147-A177-3AD203B41FA5}">
                      <a16:colId xmlns:a16="http://schemas.microsoft.com/office/drawing/2014/main" val="3353029255"/>
                    </a:ext>
                  </a:extLst>
                </a:gridCol>
                <a:gridCol w="1209241">
                  <a:extLst>
                    <a:ext uri="{9D8B030D-6E8A-4147-A177-3AD203B41FA5}">
                      <a16:colId xmlns:a16="http://schemas.microsoft.com/office/drawing/2014/main" val="4167300011"/>
                    </a:ext>
                  </a:extLst>
                </a:gridCol>
              </a:tblGrid>
              <a:tr h="467080">
                <a:tc>
                  <a:txBody>
                    <a:bodyPr/>
                    <a:lstStyle/>
                    <a:p>
                      <a:pPr marL="0" marR="0">
                        <a:lnSpc>
                          <a:spcPct val="90000"/>
                        </a:lnSpc>
                        <a:spcBef>
                          <a:spcPts val="200"/>
                        </a:spcBef>
                        <a:spcAft>
                          <a:spcPts val="200"/>
                        </a:spcAft>
                      </a:pPr>
                      <a:r>
                        <a:rPr lang="en-CA" sz="1300" b="1">
                          <a:effectLst/>
                        </a:rPr>
                        <a:t>Asset Type</a:t>
                      </a:r>
                      <a:endParaRPr lang="en-CA" sz="1300" b="1">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2743" marR="22743" marT="33723" marB="33723" anchor="ctr">
                    <a:solidFill>
                      <a:schemeClr val="bg1">
                        <a:lumMod val="85000"/>
                      </a:schemeClr>
                    </a:solidFill>
                  </a:tcPr>
                </a:tc>
                <a:tc>
                  <a:txBody>
                    <a:bodyPr/>
                    <a:lstStyle/>
                    <a:p>
                      <a:pPr marL="0" marR="0" algn="ctr">
                        <a:lnSpc>
                          <a:spcPct val="90000"/>
                        </a:lnSpc>
                        <a:spcBef>
                          <a:spcPts val="200"/>
                        </a:spcBef>
                        <a:spcAft>
                          <a:spcPts val="200"/>
                        </a:spcAft>
                      </a:pPr>
                      <a:r>
                        <a:rPr lang="en-CA" sz="1300" b="1">
                          <a:effectLst/>
                        </a:rPr>
                        <a:t>Annual Cost to Create Data</a:t>
                      </a:r>
                      <a:endParaRPr lang="en-CA" sz="1300" b="1">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solidFill>
                      <a:srgbClr val="CCECFF"/>
                    </a:solidFill>
                  </a:tcPr>
                </a:tc>
                <a:tc>
                  <a:txBody>
                    <a:bodyPr/>
                    <a:lstStyle/>
                    <a:p>
                      <a:pPr marL="0" marR="0" algn="ctr">
                        <a:lnSpc>
                          <a:spcPct val="90000"/>
                        </a:lnSpc>
                        <a:spcBef>
                          <a:spcPts val="200"/>
                        </a:spcBef>
                        <a:spcAft>
                          <a:spcPts val="200"/>
                        </a:spcAft>
                      </a:pPr>
                      <a:r>
                        <a:rPr lang="en-CA" sz="1300" b="1">
                          <a:effectLst/>
                        </a:rPr>
                        <a:t>Annual Cost to Collect Data</a:t>
                      </a:r>
                      <a:endParaRPr lang="en-CA" sz="1300" b="1">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nchor="ctr">
                    <a:solidFill>
                      <a:srgbClr val="CCFF99"/>
                    </a:solidFill>
                  </a:tcPr>
                </a:tc>
                <a:tc>
                  <a:txBody>
                    <a:bodyPr/>
                    <a:lstStyle/>
                    <a:p>
                      <a:pPr marL="0" marR="0" algn="ctr">
                        <a:lnSpc>
                          <a:spcPct val="90000"/>
                        </a:lnSpc>
                        <a:spcBef>
                          <a:spcPts val="200"/>
                        </a:spcBef>
                        <a:spcAft>
                          <a:spcPts val="200"/>
                        </a:spcAft>
                      </a:pPr>
                      <a:r>
                        <a:rPr lang="en-CA" sz="1300" b="1">
                          <a:effectLst/>
                        </a:rPr>
                        <a:t>AARR</a:t>
                      </a:r>
                      <a:endParaRPr lang="en-CA" sz="1300" b="1">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2743" marR="22743" marT="33723" marB="33723" anchor="ctr">
                    <a:solidFill>
                      <a:schemeClr val="bg1">
                        <a:lumMod val="85000"/>
                      </a:schemeClr>
                    </a:solidFill>
                  </a:tcPr>
                </a:tc>
                <a:tc>
                  <a:txBody>
                    <a:bodyPr/>
                    <a:lstStyle/>
                    <a:p>
                      <a:pPr marL="0" marR="0" algn="ctr">
                        <a:lnSpc>
                          <a:spcPct val="90000"/>
                        </a:lnSpc>
                        <a:spcBef>
                          <a:spcPts val="200"/>
                        </a:spcBef>
                        <a:spcAft>
                          <a:spcPts val="200"/>
                        </a:spcAft>
                      </a:pPr>
                      <a:r>
                        <a:rPr lang="en-CA" sz="1300" b="1" dirty="0">
                          <a:effectLst/>
                        </a:rPr>
                        <a:t>Value of  Created Data</a:t>
                      </a:r>
                      <a:endParaRPr lang="en-CA" sz="1300" b="1" dirty="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nchor="ctr">
                    <a:solidFill>
                      <a:schemeClr val="accent1">
                        <a:lumMod val="60000"/>
                        <a:lumOff val="40000"/>
                      </a:schemeClr>
                    </a:solidFill>
                  </a:tcPr>
                </a:tc>
                <a:tc>
                  <a:txBody>
                    <a:bodyPr/>
                    <a:lstStyle/>
                    <a:p>
                      <a:pPr marL="0" marR="0" algn="ctr">
                        <a:lnSpc>
                          <a:spcPct val="90000"/>
                        </a:lnSpc>
                        <a:spcBef>
                          <a:spcPts val="200"/>
                        </a:spcBef>
                        <a:spcAft>
                          <a:spcPts val="200"/>
                        </a:spcAft>
                      </a:pPr>
                      <a:r>
                        <a:rPr lang="en-CA" sz="1300" b="1">
                          <a:effectLst/>
                        </a:rPr>
                        <a:t>Total  Valuation</a:t>
                      </a:r>
                      <a:endParaRPr lang="en-CA" sz="1300" b="1">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nchor="ctr">
                    <a:solidFill>
                      <a:schemeClr val="bg1">
                        <a:lumMod val="85000"/>
                      </a:schemeClr>
                    </a:solidFill>
                  </a:tcPr>
                </a:tc>
                <a:extLst>
                  <a:ext uri="{0D108BD9-81ED-4DB2-BD59-A6C34878D82A}">
                    <a16:rowId xmlns:a16="http://schemas.microsoft.com/office/drawing/2014/main" val="538290849"/>
                  </a:ext>
                </a:extLst>
              </a:tr>
              <a:tr h="250325">
                <a:tc>
                  <a:txBody>
                    <a:bodyPr/>
                    <a:lstStyle/>
                    <a:p>
                      <a:pPr marL="0" marR="0">
                        <a:lnSpc>
                          <a:spcPct val="90000"/>
                        </a:lnSpc>
                        <a:spcBef>
                          <a:spcPts val="200"/>
                        </a:spcBef>
                        <a:spcAft>
                          <a:spcPts val="200"/>
                        </a:spcAft>
                      </a:pPr>
                      <a:r>
                        <a:rPr lang="en-CA" sz="1300">
                          <a:effectLst/>
                        </a:rPr>
                        <a:t>Bridges and Structures</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2743" marR="22743" marT="33723" marB="33723" anchor="ctr"/>
                </a:tc>
                <a:tc>
                  <a:txBody>
                    <a:bodyPr/>
                    <a:lstStyle/>
                    <a:p>
                      <a:pPr marL="0" marR="0" algn="ctr">
                        <a:lnSpc>
                          <a:spcPct val="90000"/>
                        </a:lnSpc>
                        <a:spcBef>
                          <a:spcPts val="200"/>
                        </a:spcBef>
                        <a:spcAft>
                          <a:spcPts val="200"/>
                        </a:spcAft>
                      </a:pPr>
                      <a:r>
                        <a:rPr lang="en-CA" sz="1300">
                          <a:effectLst/>
                        </a:rPr>
                        <a:t>$0.051</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$0.352</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1.25%</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2743" marR="22743" marT="33723" marB="33723" anchor="ctr"/>
                </a:tc>
                <a:tc>
                  <a:txBody>
                    <a:bodyPr/>
                    <a:lstStyle/>
                    <a:p>
                      <a:pPr marL="0" marR="0" algn="ctr">
                        <a:lnSpc>
                          <a:spcPct val="90000"/>
                        </a:lnSpc>
                        <a:spcBef>
                          <a:spcPts val="200"/>
                        </a:spcBef>
                        <a:spcAft>
                          <a:spcPts val="200"/>
                        </a:spcAft>
                      </a:pPr>
                      <a:r>
                        <a:rPr lang="en-CA" sz="1300">
                          <a:effectLst/>
                        </a:rPr>
                        <a:t>$4.10</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$4.45</a:t>
                      </a:r>
                      <a:endParaRPr lang="en-CA" sz="1300" b="1">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extLst>
                  <a:ext uri="{0D108BD9-81ED-4DB2-BD59-A6C34878D82A}">
                    <a16:rowId xmlns:a16="http://schemas.microsoft.com/office/drawing/2014/main" val="311656151"/>
                  </a:ext>
                </a:extLst>
              </a:tr>
              <a:tr h="250325">
                <a:tc>
                  <a:txBody>
                    <a:bodyPr/>
                    <a:lstStyle/>
                    <a:p>
                      <a:pPr marL="0" marR="0">
                        <a:lnSpc>
                          <a:spcPct val="90000"/>
                        </a:lnSpc>
                        <a:spcBef>
                          <a:spcPts val="200"/>
                        </a:spcBef>
                        <a:spcAft>
                          <a:spcPts val="200"/>
                        </a:spcAft>
                      </a:pPr>
                      <a:r>
                        <a:rPr lang="en-CA" sz="1300">
                          <a:effectLst/>
                        </a:rPr>
                        <a:t>Roadside Structures</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2743" marR="22743" marT="33723" marB="33723" anchor="ctr"/>
                </a:tc>
                <a:tc>
                  <a:txBody>
                    <a:bodyPr/>
                    <a:lstStyle/>
                    <a:p>
                      <a:pPr marL="0" marR="0" algn="ctr">
                        <a:lnSpc>
                          <a:spcPct val="90000"/>
                        </a:lnSpc>
                        <a:spcBef>
                          <a:spcPts val="200"/>
                        </a:spcBef>
                        <a:spcAft>
                          <a:spcPts val="200"/>
                        </a:spcAft>
                      </a:pPr>
                      <a:r>
                        <a:rPr lang="en-CA" sz="1300">
                          <a:effectLst/>
                        </a:rPr>
                        <a:t>$0.300</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$0.404</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4.00%</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2743" marR="22743" marT="33723" marB="33723" anchor="ctr"/>
                </a:tc>
                <a:tc>
                  <a:txBody>
                    <a:bodyPr/>
                    <a:lstStyle/>
                    <a:p>
                      <a:pPr marL="0" marR="0" algn="ctr">
                        <a:lnSpc>
                          <a:spcPct val="90000"/>
                        </a:lnSpc>
                        <a:spcBef>
                          <a:spcPts val="200"/>
                        </a:spcBef>
                        <a:spcAft>
                          <a:spcPts val="200"/>
                        </a:spcAft>
                      </a:pPr>
                      <a:r>
                        <a:rPr lang="en-CA" sz="1300">
                          <a:effectLst/>
                        </a:rPr>
                        <a:t>$7.50</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$7.90</a:t>
                      </a:r>
                      <a:endParaRPr lang="en-CA" sz="1300" b="1">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extLst>
                  <a:ext uri="{0D108BD9-81ED-4DB2-BD59-A6C34878D82A}">
                    <a16:rowId xmlns:a16="http://schemas.microsoft.com/office/drawing/2014/main" val="184177997"/>
                  </a:ext>
                </a:extLst>
              </a:tr>
              <a:tr h="250325">
                <a:tc>
                  <a:txBody>
                    <a:bodyPr/>
                    <a:lstStyle/>
                    <a:p>
                      <a:pPr marL="0" marR="0">
                        <a:lnSpc>
                          <a:spcPct val="90000"/>
                        </a:lnSpc>
                        <a:spcBef>
                          <a:spcPts val="200"/>
                        </a:spcBef>
                        <a:spcAft>
                          <a:spcPts val="200"/>
                        </a:spcAft>
                      </a:pPr>
                      <a:r>
                        <a:rPr lang="en-CA" sz="1300">
                          <a:effectLst/>
                        </a:rPr>
                        <a:t>Road Pavement</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2743" marR="22743" marT="33723" marB="33723" anchor="ctr"/>
                </a:tc>
                <a:tc>
                  <a:txBody>
                    <a:bodyPr/>
                    <a:lstStyle/>
                    <a:p>
                      <a:pPr marL="0" marR="0" algn="ctr">
                        <a:lnSpc>
                          <a:spcPct val="90000"/>
                        </a:lnSpc>
                        <a:spcBef>
                          <a:spcPts val="200"/>
                        </a:spcBef>
                        <a:spcAft>
                          <a:spcPts val="200"/>
                        </a:spcAft>
                      </a:pPr>
                      <a:r>
                        <a:rPr lang="en-CA" sz="1300">
                          <a:effectLst/>
                        </a:rPr>
                        <a:t>$0.237</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$0.965</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2.50%</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2743" marR="22743" marT="33723" marB="33723" anchor="ctr"/>
                </a:tc>
                <a:tc>
                  <a:txBody>
                    <a:bodyPr/>
                    <a:lstStyle/>
                    <a:p>
                      <a:pPr marL="0" marR="0" algn="ctr">
                        <a:lnSpc>
                          <a:spcPct val="90000"/>
                        </a:lnSpc>
                        <a:spcBef>
                          <a:spcPts val="200"/>
                        </a:spcBef>
                        <a:spcAft>
                          <a:spcPts val="200"/>
                        </a:spcAft>
                      </a:pPr>
                      <a:r>
                        <a:rPr lang="en-CA" sz="1300">
                          <a:effectLst/>
                        </a:rPr>
                        <a:t>$9.50</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$10.46</a:t>
                      </a:r>
                      <a:endParaRPr lang="en-CA" sz="1300" b="1">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extLst>
                  <a:ext uri="{0D108BD9-81ED-4DB2-BD59-A6C34878D82A}">
                    <a16:rowId xmlns:a16="http://schemas.microsoft.com/office/drawing/2014/main" val="436762076"/>
                  </a:ext>
                </a:extLst>
              </a:tr>
              <a:tr h="250325">
                <a:tc>
                  <a:txBody>
                    <a:bodyPr/>
                    <a:lstStyle/>
                    <a:p>
                      <a:pPr marL="0" marR="0">
                        <a:lnSpc>
                          <a:spcPct val="90000"/>
                        </a:lnSpc>
                        <a:spcBef>
                          <a:spcPts val="200"/>
                        </a:spcBef>
                        <a:spcAft>
                          <a:spcPts val="200"/>
                        </a:spcAft>
                      </a:pPr>
                      <a:r>
                        <a:rPr lang="en-CA" sz="1300">
                          <a:effectLst/>
                        </a:rPr>
                        <a:t>Sustainable Mobility</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2743" marR="22743" marT="33723" marB="33723" anchor="ctr"/>
                </a:tc>
                <a:tc>
                  <a:txBody>
                    <a:bodyPr/>
                    <a:lstStyle/>
                    <a:p>
                      <a:pPr marL="0" marR="0" algn="ctr">
                        <a:lnSpc>
                          <a:spcPct val="90000"/>
                        </a:lnSpc>
                        <a:spcBef>
                          <a:spcPts val="200"/>
                        </a:spcBef>
                        <a:spcAft>
                          <a:spcPts val="200"/>
                        </a:spcAft>
                      </a:pPr>
                      <a:r>
                        <a:rPr lang="en-CA" sz="1300">
                          <a:effectLst/>
                        </a:rPr>
                        <a:t>$0.100</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$0.054</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3.33%</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2743" marR="22743" marT="33723" marB="33723" anchor="ctr"/>
                </a:tc>
                <a:tc>
                  <a:txBody>
                    <a:bodyPr/>
                    <a:lstStyle/>
                    <a:p>
                      <a:pPr marL="0" marR="0" algn="ctr">
                        <a:lnSpc>
                          <a:spcPct val="90000"/>
                        </a:lnSpc>
                        <a:spcBef>
                          <a:spcPts val="200"/>
                        </a:spcBef>
                        <a:spcAft>
                          <a:spcPts val="200"/>
                        </a:spcAft>
                      </a:pPr>
                      <a:r>
                        <a:rPr lang="en-CA" sz="1300">
                          <a:effectLst/>
                        </a:rPr>
                        <a:t>$3.00</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$3.06</a:t>
                      </a:r>
                      <a:endParaRPr lang="en-CA" sz="1300" b="1">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extLst>
                  <a:ext uri="{0D108BD9-81ED-4DB2-BD59-A6C34878D82A}">
                    <a16:rowId xmlns:a16="http://schemas.microsoft.com/office/drawing/2014/main" val="3123986812"/>
                  </a:ext>
                </a:extLst>
              </a:tr>
              <a:tr h="252919">
                <a:tc>
                  <a:txBody>
                    <a:bodyPr/>
                    <a:lstStyle/>
                    <a:p>
                      <a:pPr marL="0" marR="0">
                        <a:lnSpc>
                          <a:spcPct val="90000"/>
                        </a:lnSpc>
                        <a:spcBef>
                          <a:spcPts val="200"/>
                        </a:spcBef>
                        <a:spcAft>
                          <a:spcPts val="200"/>
                        </a:spcAft>
                      </a:pPr>
                      <a:r>
                        <a:rPr lang="en-CA" sz="1300">
                          <a:effectLst/>
                        </a:rPr>
                        <a:t>Traffic Management</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2743" marR="22743" marT="33723" marB="33723" anchor="ctr"/>
                </a:tc>
                <a:tc>
                  <a:txBody>
                    <a:bodyPr/>
                    <a:lstStyle/>
                    <a:p>
                      <a:pPr marL="0" marR="0" algn="ctr">
                        <a:lnSpc>
                          <a:spcPct val="90000"/>
                        </a:lnSpc>
                        <a:spcBef>
                          <a:spcPts val="200"/>
                        </a:spcBef>
                        <a:spcAft>
                          <a:spcPts val="200"/>
                        </a:spcAft>
                      </a:pPr>
                      <a:r>
                        <a:rPr lang="en-CA" sz="1300">
                          <a:effectLst/>
                        </a:rPr>
                        <a:t>$0.145</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$0.207</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10.00%</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2743" marR="22743" marT="33723" marB="33723" anchor="ctr"/>
                </a:tc>
                <a:tc>
                  <a:txBody>
                    <a:bodyPr/>
                    <a:lstStyle/>
                    <a:p>
                      <a:pPr marL="0" marR="0" algn="ctr">
                        <a:lnSpc>
                          <a:spcPct val="90000"/>
                        </a:lnSpc>
                        <a:spcBef>
                          <a:spcPts val="200"/>
                        </a:spcBef>
                        <a:spcAft>
                          <a:spcPts val="200"/>
                        </a:spcAft>
                      </a:pPr>
                      <a:r>
                        <a:rPr lang="en-CA" sz="1300">
                          <a:effectLst/>
                        </a:rPr>
                        <a:t>$1.45</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$1.65</a:t>
                      </a:r>
                      <a:endParaRPr lang="en-CA" sz="1300" b="1">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extLst>
                  <a:ext uri="{0D108BD9-81ED-4DB2-BD59-A6C34878D82A}">
                    <a16:rowId xmlns:a16="http://schemas.microsoft.com/office/drawing/2014/main" val="4134210591"/>
                  </a:ext>
                </a:extLst>
              </a:tr>
              <a:tr h="252919">
                <a:tc>
                  <a:txBody>
                    <a:bodyPr/>
                    <a:lstStyle/>
                    <a:p>
                      <a:pPr marL="0" marR="0">
                        <a:lnSpc>
                          <a:spcPct val="90000"/>
                        </a:lnSpc>
                        <a:spcBef>
                          <a:spcPts val="200"/>
                        </a:spcBef>
                        <a:spcAft>
                          <a:spcPts val="200"/>
                        </a:spcAft>
                      </a:pPr>
                      <a:r>
                        <a:rPr lang="en-CA" sz="1300">
                          <a:effectLst/>
                        </a:rPr>
                        <a:t>Roads Stormwater Management</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2743" marR="22743" marT="33723" marB="33723" anchor="ctr"/>
                </a:tc>
                <a:tc>
                  <a:txBody>
                    <a:bodyPr/>
                    <a:lstStyle/>
                    <a:p>
                      <a:pPr marL="0" marR="0" algn="ctr">
                        <a:lnSpc>
                          <a:spcPct val="90000"/>
                        </a:lnSpc>
                        <a:spcBef>
                          <a:spcPts val="200"/>
                        </a:spcBef>
                        <a:spcAft>
                          <a:spcPts val="200"/>
                        </a:spcAft>
                      </a:pPr>
                      <a:r>
                        <a:rPr lang="en-CA" sz="1300">
                          <a:effectLst/>
                        </a:rPr>
                        <a:t>$0.107</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$0.368</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1.15%</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2743" marR="22743" marT="33723" marB="33723" anchor="ctr"/>
                </a:tc>
                <a:tc>
                  <a:txBody>
                    <a:bodyPr/>
                    <a:lstStyle/>
                    <a:p>
                      <a:pPr marL="0" marR="0" algn="ctr">
                        <a:lnSpc>
                          <a:spcPct val="90000"/>
                        </a:lnSpc>
                        <a:spcBef>
                          <a:spcPts val="200"/>
                        </a:spcBef>
                        <a:spcAft>
                          <a:spcPts val="200"/>
                        </a:spcAft>
                      </a:pPr>
                      <a:r>
                        <a:rPr lang="en-CA" sz="1300">
                          <a:effectLst/>
                        </a:rPr>
                        <a:t>$9.33</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$9.69</a:t>
                      </a:r>
                      <a:endParaRPr lang="en-CA" sz="1300" b="1">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extLst>
                  <a:ext uri="{0D108BD9-81ED-4DB2-BD59-A6C34878D82A}">
                    <a16:rowId xmlns:a16="http://schemas.microsoft.com/office/drawing/2014/main" val="347362896"/>
                  </a:ext>
                </a:extLst>
              </a:tr>
              <a:tr h="252919">
                <a:tc>
                  <a:txBody>
                    <a:bodyPr/>
                    <a:lstStyle/>
                    <a:p>
                      <a:pPr marL="0" marR="0">
                        <a:lnSpc>
                          <a:spcPct val="90000"/>
                        </a:lnSpc>
                        <a:spcBef>
                          <a:spcPts val="200"/>
                        </a:spcBef>
                        <a:spcAft>
                          <a:spcPts val="200"/>
                        </a:spcAft>
                      </a:pPr>
                      <a:r>
                        <a:rPr lang="en-CA" sz="1300">
                          <a:effectLst/>
                        </a:rPr>
                        <a:t>Road Operations Capital Assets</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2743" marR="22743" marT="33723" marB="33723" anchor="ctr"/>
                </a:tc>
                <a:tc>
                  <a:txBody>
                    <a:bodyPr/>
                    <a:lstStyle/>
                    <a:p>
                      <a:pPr marL="0" marR="0" algn="ctr">
                        <a:lnSpc>
                          <a:spcPct val="90000"/>
                        </a:lnSpc>
                        <a:spcBef>
                          <a:spcPts val="200"/>
                        </a:spcBef>
                        <a:spcAft>
                          <a:spcPts val="200"/>
                        </a:spcAft>
                      </a:pPr>
                      <a:r>
                        <a:rPr lang="en-CA" sz="1300">
                          <a:effectLst/>
                        </a:rPr>
                        <a:t>$0.000</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$0.015</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2.10%</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2743" marR="22743" marT="33723" marB="33723" anchor="ctr"/>
                </a:tc>
                <a:tc>
                  <a:txBody>
                    <a:bodyPr/>
                    <a:lstStyle/>
                    <a:p>
                      <a:pPr marL="0" marR="0" algn="ctr">
                        <a:lnSpc>
                          <a:spcPct val="90000"/>
                        </a:lnSpc>
                        <a:spcBef>
                          <a:spcPts val="200"/>
                        </a:spcBef>
                        <a:spcAft>
                          <a:spcPts val="200"/>
                        </a:spcAft>
                      </a:pPr>
                      <a:r>
                        <a:rPr lang="en-CA" sz="1300">
                          <a:effectLst/>
                        </a:rPr>
                        <a:t>$0.00</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$0.02</a:t>
                      </a:r>
                      <a:endParaRPr lang="en-CA" sz="1300" b="1">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extLst>
                  <a:ext uri="{0D108BD9-81ED-4DB2-BD59-A6C34878D82A}">
                    <a16:rowId xmlns:a16="http://schemas.microsoft.com/office/drawing/2014/main" val="344559246"/>
                  </a:ext>
                </a:extLst>
              </a:tr>
              <a:tr h="252919">
                <a:tc>
                  <a:txBody>
                    <a:bodyPr/>
                    <a:lstStyle/>
                    <a:p>
                      <a:pPr marL="0" marR="0">
                        <a:lnSpc>
                          <a:spcPct val="90000"/>
                        </a:lnSpc>
                        <a:spcBef>
                          <a:spcPts val="200"/>
                        </a:spcBef>
                        <a:spcAft>
                          <a:spcPts val="200"/>
                        </a:spcAft>
                      </a:pPr>
                      <a:r>
                        <a:rPr lang="en-CA" sz="1300">
                          <a:effectLst/>
                        </a:rPr>
                        <a:t>Fleet</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2743" marR="22743" marT="33723" marB="33723" anchor="ctr"/>
                </a:tc>
                <a:tc>
                  <a:txBody>
                    <a:bodyPr/>
                    <a:lstStyle/>
                    <a:p>
                      <a:pPr marL="0" marR="0" algn="ctr">
                        <a:lnSpc>
                          <a:spcPct val="90000"/>
                        </a:lnSpc>
                        <a:spcBef>
                          <a:spcPts val="200"/>
                        </a:spcBef>
                        <a:spcAft>
                          <a:spcPts val="200"/>
                        </a:spcAft>
                      </a:pPr>
                      <a:r>
                        <a:rPr lang="en-CA" sz="1300">
                          <a:effectLst/>
                        </a:rPr>
                        <a:t>$0.034</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$0.218</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10.00%</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2743" marR="22743" marT="33723" marB="33723" anchor="ctr"/>
                </a:tc>
                <a:tc>
                  <a:txBody>
                    <a:bodyPr/>
                    <a:lstStyle/>
                    <a:p>
                      <a:pPr marL="0" marR="0" algn="ctr">
                        <a:lnSpc>
                          <a:spcPct val="90000"/>
                        </a:lnSpc>
                        <a:spcBef>
                          <a:spcPts val="200"/>
                        </a:spcBef>
                        <a:spcAft>
                          <a:spcPts val="200"/>
                        </a:spcAft>
                      </a:pPr>
                      <a:r>
                        <a:rPr lang="en-CA" sz="1300">
                          <a:effectLst/>
                        </a:rPr>
                        <a:t>$0.34</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$0.56</a:t>
                      </a:r>
                      <a:endParaRPr lang="en-CA" sz="1300" b="1">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extLst>
                  <a:ext uri="{0D108BD9-81ED-4DB2-BD59-A6C34878D82A}">
                    <a16:rowId xmlns:a16="http://schemas.microsoft.com/office/drawing/2014/main" val="826157460"/>
                  </a:ext>
                </a:extLst>
              </a:tr>
              <a:tr h="250325">
                <a:tc>
                  <a:txBody>
                    <a:bodyPr/>
                    <a:lstStyle/>
                    <a:p>
                      <a:pPr marL="0" marR="0">
                        <a:lnSpc>
                          <a:spcPct val="90000"/>
                        </a:lnSpc>
                        <a:spcBef>
                          <a:spcPts val="200"/>
                        </a:spcBef>
                        <a:spcAft>
                          <a:spcPts val="200"/>
                        </a:spcAft>
                      </a:pPr>
                      <a:r>
                        <a:rPr lang="en-CA" sz="1300">
                          <a:effectLst/>
                        </a:rPr>
                        <a:t>Rapidways</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2743" marR="22743" marT="33723" marB="33723" anchor="ctr"/>
                </a:tc>
                <a:tc>
                  <a:txBody>
                    <a:bodyPr/>
                    <a:lstStyle/>
                    <a:p>
                      <a:pPr marL="0" marR="0" algn="ctr">
                        <a:lnSpc>
                          <a:spcPct val="90000"/>
                        </a:lnSpc>
                        <a:spcBef>
                          <a:spcPts val="200"/>
                        </a:spcBef>
                        <a:spcAft>
                          <a:spcPts val="200"/>
                        </a:spcAft>
                      </a:pPr>
                      <a:r>
                        <a:rPr lang="en-CA" sz="1300">
                          <a:effectLst/>
                        </a:rPr>
                        <a:t>$0.117</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$0.414</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2.50%</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2743" marR="22743" marT="33723" marB="33723" anchor="ctr"/>
                </a:tc>
                <a:tc>
                  <a:txBody>
                    <a:bodyPr/>
                    <a:lstStyle/>
                    <a:p>
                      <a:pPr marL="0" marR="0" algn="ctr">
                        <a:lnSpc>
                          <a:spcPct val="90000"/>
                        </a:lnSpc>
                        <a:spcBef>
                          <a:spcPts val="200"/>
                        </a:spcBef>
                        <a:spcAft>
                          <a:spcPts val="200"/>
                        </a:spcAft>
                      </a:pPr>
                      <a:r>
                        <a:rPr lang="en-CA" sz="1300">
                          <a:effectLst/>
                        </a:rPr>
                        <a:t>$4.70</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$5.11</a:t>
                      </a:r>
                      <a:endParaRPr lang="en-CA" sz="1300" b="1">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extLst>
                  <a:ext uri="{0D108BD9-81ED-4DB2-BD59-A6C34878D82A}">
                    <a16:rowId xmlns:a16="http://schemas.microsoft.com/office/drawing/2014/main" val="2344941493"/>
                  </a:ext>
                </a:extLst>
              </a:tr>
              <a:tr h="250325">
                <a:tc>
                  <a:txBody>
                    <a:bodyPr/>
                    <a:lstStyle/>
                    <a:p>
                      <a:pPr marL="0" marR="0">
                        <a:lnSpc>
                          <a:spcPct val="90000"/>
                        </a:lnSpc>
                        <a:spcBef>
                          <a:spcPts val="200"/>
                        </a:spcBef>
                        <a:spcAft>
                          <a:spcPts val="200"/>
                        </a:spcAft>
                      </a:pPr>
                      <a:r>
                        <a:rPr lang="en-CA" sz="1300">
                          <a:effectLst/>
                        </a:rPr>
                        <a:t>Transit</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2743" marR="22743" marT="33723" marB="33723" anchor="ctr"/>
                </a:tc>
                <a:tc>
                  <a:txBody>
                    <a:bodyPr/>
                    <a:lstStyle/>
                    <a:p>
                      <a:pPr marL="0" marR="0" algn="ctr">
                        <a:lnSpc>
                          <a:spcPct val="90000"/>
                        </a:lnSpc>
                        <a:spcBef>
                          <a:spcPts val="200"/>
                        </a:spcBef>
                        <a:spcAft>
                          <a:spcPts val="200"/>
                        </a:spcAft>
                      </a:pPr>
                      <a:r>
                        <a:rPr lang="en-CA" sz="1300">
                          <a:effectLst/>
                        </a:rPr>
                        <a:t>$0.649</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$0.794</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6.05%</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2743" marR="22743" marT="33723" marB="33723" anchor="ctr"/>
                </a:tc>
                <a:tc>
                  <a:txBody>
                    <a:bodyPr/>
                    <a:lstStyle/>
                    <a:p>
                      <a:pPr marL="0" marR="0" algn="ctr">
                        <a:lnSpc>
                          <a:spcPct val="90000"/>
                        </a:lnSpc>
                        <a:spcBef>
                          <a:spcPts val="200"/>
                        </a:spcBef>
                        <a:spcAft>
                          <a:spcPts val="200"/>
                        </a:spcAft>
                      </a:pPr>
                      <a:r>
                        <a:rPr lang="en-CA" sz="1300">
                          <a:effectLst/>
                        </a:rPr>
                        <a:t>$10.73</a:t>
                      </a:r>
                      <a:endParaRPr lang="en-CA" sz="130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tc>
                  <a:txBody>
                    <a:bodyPr/>
                    <a:lstStyle/>
                    <a:p>
                      <a:pPr marL="0" marR="0" algn="ctr">
                        <a:lnSpc>
                          <a:spcPct val="90000"/>
                        </a:lnSpc>
                        <a:spcBef>
                          <a:spcPts val="200"/>
                        </a:spcBef>
                        <a:spcAft>
                          <a:spcPts val="200"/>
                        </a:spcAft>
                      </a:pPr>
                      <a:r>
                        <a:rPr lang="en-CA" sz="1300">
                          <a:effectLst/>
                        </a:rPr>
                        <a:t>$11.53</a:t>
                      </a:r>
                      <a:endParaRPr lang="en-CA" sz="1300" b="1">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tc>
                <a:extLst>
                  <a:ext uri="{0D108BD9-81ED-4DB2-BD59-A6C34878D82A}">
                    <a16:rowId xmlns:a16="http://schemas.microsoft.com/office/drawing/2014/main" val="3451750644"/>
                  </a:ext>
                </a:extLst>
              </a:tr>
              <a:tr h="250325">
                <a:tc>
                  <a:txBody>
                    <a:bodyPr/>
                    <a:lstStyle/>
                    <a:p>
                      <a:pPr marL="0" marR="0">
                        <a:lnSpc>
                          <a:spcPct val="90000"/>
                        </a:lnSpc>
                        <a:spcBef>
                          <a:spcPts val="200"/>
                        </a:spcBef>
                        <a:spcAft>
                          <a:spcPts val="200"/>
                        </a:spcAft>
                      </a:pPr>
                      <a:r>
                        <a:rPr lang="en-CA" sz="1300" b="1">
                          <a:effectLst/>
                        </a:rPr>
                        <a:t>TOTALS</a:t>
                      </a:r>
                      <a:endParaRPr lang="en-CA" sz="1300" b="1">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2743" marR="22743" marT="33723" marB="33723" anchor="ctr">
                    <a:solidFill>
                      <a:schemeClr val="bg1">
                        <a:lumMod val="85000"/>
                      </a:schemeClr>
                    </a:solidFill>
                  </a:tcPr>
                </a:tc>
                <a:tc>
                  <a:txBody>
                    <a:bodyPr/>
                    <a:lstStyle/>
                    <a:p>
                      <a:pPr marL="0" marR="0" algn="ctr">
                        <a:lnSpc>
                          <a:spcPct val="90000"/>
                        </a:lnSpc>
                        <a:spcBef>
                          <a:spcPts val="200"/>
                        </a:spcBef>
                        <a:spcAft>
                          <a:spcPts val="200"/>
                        </a:spcAft>
                      </a:pPr>
                      <a:r>
                        <a:rPr lang="en-CA" sz="1300" b="1">
                          <a:effectLst/>
                        </a:rPr>
                        <a:t>$1.741</a:t>
                      </a:r>
                      <a:endParaRPr lang="en-CA" sz="1300" b="1">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solidFill>
                      <a:schemeClr val="bg1">
                        <a:lumMod val="85000"/>
                      </a:schemeClr>
                    </a:solidFill>
                  </a:tcPr>
                </a:tc>
                <a:tc>
                  <a:txBody>
                    <a:bodyPr/>
                    <a:lstStyle/>
                    <a:p>
                      <a:pPr marL="0" marR="0" algn="ctr">
                        <a:lnSpc>
                          <a:spcPct val="90000"/>
                        </a:lnSpc>
                        <a:spcBef>
                          <a:spcPts val="200"/>
                        </a:spcBef>
                        <a:spcAft>
                          <a:spcPts val="200"/>
                        </a:spcAft>
                      </a:pPr>
                      <a:r>
                        <a:rPr lang="en-CA" sz="1300" b="1">
                          <a:effectLst/>
                        </a:rPr>
                        <a:t>$3.790</a:t>
                      </a:r>
                      <a:endParaRPr lang="en-CA" sz="1300" b="1">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solidFill>
                      <a:schemeClr val="bg1">
                        <a:lumMod val="85000"/>
                      </a:schemeClr>
                    </a:solidFill>
                  </a:tcPr>
                </a:tc>
                <a:tc>
                  <a:txBody>
                    <a:bodyPr/>
                    <a:lstStyle/>
                    <a:p>
                      <a:pPr marL="0" marR="0" algn="ctr">
                        <a:lnSpc>
                          <a:spcPct val="90000"/>
                        </a:lnSpc>
                        <a:spcBef>
                          <a:spcPts val="200"/>
                        </a:spcBef>
                        <a:spcAft>
                          <a:spcPts val="200"/>
                        </a:spcAft>
                      </a:pPr>
                      <a:r>
                        <a:rPr lang="en-CA" sz="1300" b="1">
                          <a:effectLst/>
                        </a:rPr>
                        <a:t> </a:t>
                      </a:r>
                      <a:endParaRPr lang="en-CA" sz="1300" b="1">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22743" marR="22743" marT="33723" marB="33723" anchor="ctr">
                    <a:solidFill>
                      <a:schemeClr val="bg1">
                        <a:lumMod val="85000"/>
                      </a:schemeClr>
                    </a:solidFill>
                  </a:tcPr>
                </a:tc>
                <a:tc>
                  <a:txBody>
                    <a:bodyPr/>
                    <a:lstStyle/>
                    <a:p>
                      <a:pPr marL="0" marR="0" algn="ctr">
                        <a:lnSpc>
                          <a:spcPct val="90000"/>
                        </a:lnSpc>
                        <a:spcBef>
                          <a:spcPts val="200"/>
                        </a:spcBef>
                        <a:spcAft>
                          <a:spcPts val="200"/>
                        </a:spcAft>
                      </a:pPr>
                      <a:r>
                        <a:rPr lang="en-CA" sz="1300" b="1">
                          <a:effectLst/>
                        </a:rPr>
                        <a:t>$50.64</a:t>
                      </a:r>
                      <a:endParaRPr lang="en-CA" sz="1300" b="1">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solidFill>
                      <a:schemeClr val="bg1">
                        <a:lumMod val="85000"/>
                      </a:schemeClr>
                    </a:solidFill>
                  </a:tcPr>
                </a:tc>
                <a:tc>
                  <a:txBody>
                    <a:bodyPr/>
                    <a:lstStyle/>
                    <a:p>
                      <a:pPr marL="0" marR="0" algn="ctr">
                        <a:lnSpc>
                          <a:spcPct val="90000"/>
                        </a:lnSpc>
                        <a:spcBef>
                          <a:spcPts val="200"/>
                        </a:spcBef>
                        <a:spcAft>
                          <a:spcPts val="200"/>
                        </a:spcAft>
                      </a:pPr>
                      <a:r>
                        <a:rPr lang="en-CA" sz="1300" b="1" dirty="0">
                          <a:effectLst/>
                        </a:rPr>
                        <a:t>$54.43</a:t>
                      </a:r>
                      <a:endParaRPr lang="en-CA" sz="1300" b="1" dirty="0">
                        <a:solidFill>
                          <a:srgbClr val="262626"/>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33723" marR="33723" marT="33723" marB="33723">
                    <a:solidFill>
                      <a:schemeClr val="bg1">
                        <a:lumMod val="85000"/>
                      </a:schemeClr>
                    </a:solidFill>
                  </a:tcPr>
                </a:tc>
                <a:extLst>
                  <a:ext uri="{0D108BD9-81ED-4DB2-BD59-A6C34878D82A}">
                    <a16:rowId xmlns:a16="http://schemas.microsoft.com/office/drawing/2014/main" val="2221907614"/>
                  </a:ext>
                </a:extLst>
              </a:tr>
            </a:tbl>
          </a:graphicData>
        </a:graphic>
      </p:graphicFrame>
      <p:sp>
        <p:nvSpPr>
          <p:cNvPr id="3" name="Line Callout 1 2">
            <a:extLst>
              <a:ext uri="{FF2B5EF4-FFF2-40B4-BE49-F238E27FC236}">
                <a16:creationId xmlns:a16="http://schemas.microsoft.com/office/drawing/2014/main" id="{18CB2253-FD4D-862E-E902-0100B9FED99B}"/>
              </a:ext>
            </a:extLst>
          </p:cNvPr>
          <p:cNvSpPr/>
          <p:nvPr/>
        </p:nvSpPr>
        <p:spPr>
          <a:xfrm>
            <a:off x="4593160" y="1127756"/>
            <a:ext cx="1502840" cy="355680"/>
          </a:xfrm>
          <a:prstGeom prst="borderCallout1">
            <a:avLst>
              <a:gd name="adj1" fmla="val 18750"/>
              <a:gd name="adj2" fmla="val -8333"/>
              <a:gd name="adj3" fmla="val 213844"/>
              <a:gd name="adj4" fmla="val -2422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67" dirty="0">
                <a:solidFill>
                  <a:schemeClr val="tx1"/>
                </a:solidFill>
                <a:latin typeface="Arial" panose="020B0604020202020204" pitchFamily="34" charset="0"/>
                <a:cs typeface="Arial" panose="020B0604020202020204" pitchFamily="34" charset="0"/>
              </a:rPr>
              <a:t>Location + Description Data</a:t>
            </a:r>
          </a:p>
        </p:txBody>
      </p:sp>
      <p:sp>
        <p:nvSpPr>
          <p:cNvPr id="4" name="Line Callout 1 3">
            <a:extLst>
              <a:ext uri="{FF2B5EF4-FFF2-40B4-BE49-F238E27FC236}">
                <a16:creationId xmlns:a16="http://schemas.microsoft.com/office/drawing/2014/main" id="{1BE2ECEC-4848-6E30-1F9B-30E9C8DB4E6F}"/>
              </a:ext>
            </a:extLst>
          </p:cNvPr>
          <p:cNvSpPr/>
          <p:nvPr/>
        </p:nvSpPr>
        <p:spPr>
          <a:xfrm>
            <a:off x="6503240" y="1127756"/>
            <a:ext cx="1502840" cy="355680"/>
          </a:xfrm>
          <a:prstGeom prst="borderCallout1">
            <a:avLst>
              <a:gd name="adj1" fmla="val 18750"/>
              <a:gd name="adj2" fmla="val -8333"/>
              <a:gd name="adj3" fmla="val 213844"/>
              <a:gd name="adj4" fmla="val -2422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67">
                <a:solidFill>
                  <a:schemeClr val="tx1"/>
                </a:solidFill>
                <a:latin typeface="Arial" panose="020B0604020202020204" pitchFamily="34" charset="0"/>
                <a:cs typeface="Arial" panose="020B0604020202020204" pitchFamily="34" charset="0"/>
              </a:rPr>
              <a:t>Initial AM Planning Data</a:t>
            </a:r>
          </a:p>
        </p:txBody>
      </p:sp>
      <p:sp>
        <p:nvSpPr>
          <p:cNvPr id="5" name="Line Callout 1 4">
            <a:extLst>
              <a:ext uri="{FF2B5EF4-FFF2-40B4-BE49-F238E27FC236}">
                <a16:creationId xmlns:a16="http://schemas.microsoft.com/office/drawing/2014/main" id="{CD670A4C-931C-F069-2797-1CDA5546F7F4}"/>
              </a:ext>
            </a:extLst>
          </p:cNvPr>
          <p:cNvSpPr/>
          <p:nvPr/>
        </p:nvSpPr>
        <p:spPr>
          <a:xfrm>
            <a:off x="8437449" y="1095429"/>
            <a:ext cx="1502840" cy="355680"/>
          </a:xfrm>
          <a:prstGeom prst="borderCallout1">
            <a:avLst>
              <a:gd name="adj1" fmla="val 18750"/>
              <a:gd name="adj2" fmla="val -8333"/>
              <a:gd name="adj3" fmla="val 213844"/>
              <a:gd name="adj4" fmla="val -2422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67" dirty="0">
                <a:solidFill>
                  <a:schemeClr val="tx1"/>
                </a:solidFill>
                <a:latin typeface="Arial" panose="020B0604020202020204" pitchFamily="34" charset="0"/>
                <a:cs typeface="Arial" panose="020B0604020202020204" pitchFamily="34" charset="0"/>
              </a:rPr>
              <a:t>Cost to create data / AARR</a:t>
            </a:r>
          </a:p>
        </p:txBody>
      </p:sp>
    </p:spTree>
    <p:extLst>
      <p:ext uri="{BB962C8B-B14F-4D97-AF65-F5344CB8AC3E}">
        <p14:creationId xmlns:p14="http://schemas.microsoft.com/office/powerpoint/2010/main" val="1304367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296DA9-2FFF-93A1-D911-7E4F7446848D}"/>
              </a:ext>
            </a:extLst>
          </p:cNvPr>
          <p:cNvSpPr txBox="1"/>
          <p:nvPr/>
        </p:nvSpPr>
        <p:spPr>
          <a:xfrm>
            <a:off x="449071" y="93218"/>
            <a:ext cx="10625004" cy="1325564"/>
          </a:xfrm>
          <a:prstGeom prst="rect">
            <a:avLst/>
          </a:prstGeom>
        </p:spPr>
        <p:txBody>
          <a:bodyPr vert="horz" lIns="121920" tIns="60960" rIns="121920" bIns="60960" rtlCol="0" anchor="ctr">
            <a:normAutofit/>
          </a:bodyPr>
          <a:lstStyle/>
          <a:p>
            <a:pPr defTabSz="1219170">
              <a:lnSpc>
                <a:spcPct val="90000"/>
              </a:lnSpc>
              <a:spcBef>
                <a:spcPct val="0"/>
              </a:spcBef>
              <a:spcAft>
                <a:spcPts val="800"/>
              </a:spcAft>
              <a:defRPr/>
            </a:pPr>
            <a:r>
              <a:rPr lang="en-US" sz="4000" b="1" dirty="0">
                <a:latin typeface="Arial" panose="020B0604020202020204" pitchFamily="34" charset="0"/>
                <a:ea typeface="Roboto" panose="02000000000000000000" pitchFamily="2" charset="0"/>
                <a:cs typeface="Arial" panose="020B0604020202020204" pitchFamily="34" charset="0"/>
              </a:rPr>
              <a:t>State of Asset Data</a:t>
            </a:r>
          </a:p>
        </p:txBody>
      </p:sp>
      <p:sp>
        <p:nvSpPr>
          <p:cNvPr id="3" name="TextBox 2">
            <a:extLst>
              <a:ext uri="{FF2B5EF4-FFF2-40B4-BE49-F238E27FC236}">
                <a16:creationId xmlns:a16="http://schemas.microsoft.com/office/drawing/2014/main" id="{7359B235-A356-B96A-45A1-545568EADF47}"/>
              </a:ext>
            </a:extLst>
          </p:cNvPr>
          <p:cNvSpPr txBox="1"/>
          <p:nvPr/>
        </p:nvSpPr>
        <p:spPr>
          <a:xfrm>
            <a:off x="662431" y="1218727"/>
            <a:ext cx="6179128" cy="400110"/>
          </a:xfrm>
          <a:prstGeom prst="rect">
            <a:avLst/>
          </a:prstGeom>
          <a:noFill/>
        </p:spPr>
        <p:txBody>
          <a:bodyPr wrap="square" rtlCol="0">
            <a:spAutoFit/>
          </a:bodyPr>
          <a:lstStyle/>
          <a:p>
            <a:r>
              <a:rPr lang="en-CA" sz="2000" b="1" dirty="0">
                <a:solidFill>
                  <a:schemeClr val="accent1"/>
                </a:solidFill>
                <a:latin typeface="Arial" panose="020B0604020202020204" pitchFamily="34" charset="0"/>
                <a:cs typeface="Arial" panose="020B0604020202020204" pitchFamily="34" charset="0"/>
              </a:rPr>
              <a:t>Data Condition Profile</a:t>
            </a:r>
          </a:p>
        </p:txBody>
      </p:sp>
      <p:pic>
        <p:nvPicPr>
          <p:cNvPr id="12" name="Picture 11">
            <a:extLst>
              <a:ext uri="{FF2B5EF4-FFF2-40B4-BE49-F238E27FC236}">
                <a16:creationId xmlns:a16="http://schemas.microsoft.com/office/drawing/2014/main" id="{27D1F426-4E0C-D450-88E2-D11C65BEFC48}"/>
              </a:ext>
            </a:extLst>
          </p:cNvPr>
          <p:cNvPicPr>
            <a:picLocks noChangeAspect="1"/>
          </p:cNvPicPr>
          <p:nvPr/>
        </p:nvPicPr>
        <p:blipFill rotWithShape="1">
          <a:blip r:embed="rId3"/>
          <a:srcRect b="16558"/>
          <a:stretch/>
        </p:blipFill>
        <p:spPr>
          <a:xfrm>
            <a:off x="1396537" y="2531768"/>
            <a:ext cx="9677538" cy="1794464"/>
          </a:xfrm>
          <a:prstGeom prst="rect">
            <a:avLst/>
          </a:prstGeom>
          <a:ln>
            <a:solidFill>
              <a:schemeClr val="tx1"/>
            </a:solidFill>
          </a:ln>
        </p:spPr>
      </p:pic>
    </p:spTree>
    <p:extLst>
      <p:ext uri="{BB962C8B-B14F-4D97-AF65-F5344CB8AC3E}">
        <p14:creationId xmlns:p14="http://schemas.microsoft.com/office/powerpoint/2010/main" val="3629357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296DA9-2FFF-93A1-D911-7E4F7446848D}"/>
              </a:ext>
            </a:extLst>
          </p:cNvPr>
          <p:cNvSpPr txBox="1"/>
          <p:nvPr/>
        </p:nvSpPr>
        <p:spPr>
          <a:xfrm>
            <a:off x="449071" y="93218"/>
            <a:ext cx="10625004" cy="1325564"/>
          </a:xfrm>
          <a:prstGeom prst="rect">
            <a:avLst/>
          </a:prstGeom>
        </p:spPr>
        <p:txBody>
          <a:bodyPr vert="horz" lIns="121920" tIns="60960" rIns="121920" bIns="60960" rtlCol="0" anchor="ctr">
            <a:normAutofit/>
          </a:bodyPr>
          <a:lstStyle/>
          <a:p>
            <a:pPr defTabSz="1219170">
              <a:lnSpc>
                <a:spcPct val="90000"/>
              </a:lnSpc>
              <a:spcBef>
                <a:spcPct val="0"/>
              </a:spcBef>
              <a:spcAft>
                <a:spcPts val="800"/>
              </a:spcAft>
              <a:defRPr/>
            </a:pPr>
            <a:r>
              <a:rPr lang="en-US" sz="4000" b="1" dirty="0">
                <a:latin typeface="Arial" panose="020B0604020202020204" pitchFamily="34" charset="0"/>
                <a:ea typeface="Roboto" panose="02000000000000000000" pitchFamily="2" charset="0"/>
                <a:cs typeface="Arial" panose="020B0604020202020204" pitchFamily="34" charset="0"/>
              </a:rPr>
              <a:t>State of Asset Data</a:t>
            </a:r>
          </a:p>
        </p:txBody>
      </p:sp>
      <p:sp>
        <p:nvSpPr>
          <p:cNvPr id="3" name="TextBox 2">
            <a:extLst>
              <a:ext uri="{FF2B5EF4-FFF2-40B4-BE49-F238E27FC236}">
                <a16:creationId xmlns:a16="http://schemas.microsoft.com/office/drawing/2014/main" id="{7359B235-A356-B96A-45A1-545568EADF47}"/>
              </a:ext>
            </a:extLst>
          </p:cNvPr>
          <p:cNvSpPr txBox="1"/>
          <p:nvPr/>
        </p:nvSpPr>
        <p:spPr>
          <a:xfrm>
            <a:off x="662431" y="1218727"/>
            <a:ext cx="6179128" cy="400110"/>
          </a:xfrm>
          <a:prstGeom prst="rect">
            <a:avLst/>
          </a:prstGeom>
          <a:noFill/>
        </p:spPr>
        <p:txBody>
          <a:bodyPr wrap="square" rtlCol="0">
            <a:spAutoFit/>
          </a:bodyPr>
          <a:lstStyle/>
          <a:p>
            <a:r>
              <a:rPr lang="en-CA" sz="2000" b="1" dirty="0">
                <a:solidFill>
                  <a:schemeClr val="accent1"/>
                </a:solidFill>
                <a:latin typeface="Arial" panose="020B0604020202020204" pitchFamily="34" charset="0"/>
                <a:cs typeface="Arial" panose="020B0604020202020204" pitchFamily="34" charset="0"/>
              </a:rPr>
              <a:t>Data Condition Profile</a:t>
            </a:r>
          </a:p>
        </p:txBody>
      </p:sp>
      <p:pic>
        <p:nvPicPr>
          <p:cNvPr id="13" name="Picture 12">
            <a:extLst>
              <a:ext uri="{FF2B5EF4-FFF2-40B4-BE49-F238E27FC236}">
                <a16:creationId xmlns:a16="http://schemas.microsoft.com/office/drawing/2014/main" id="{C72F62D6-2E8F-A437-10D8-F8FA50916095}"/>
              </a:ext>
            </a:extLst>
          </p:cNvPr>
          <p:cNvPicPr>
            <a:picLocks noChangeAspect="1"/>
          </p:cNvPicPr>
          <p:nvPr/>
        </p:nvPicPr>
        <p:blipFill rotWithShape="1">
          <a:blip r:embed="rId3"/>
          <a:srcRect b="9512"/>
          <a:stretch/>
        </p:blipFill>
        <p:spPr>
          <a:xfrm>
            <a:off x="908649" y="2181048"/>
            <a:ext cx="9705847" cy="2495904"/>
          </a:xfrm>
          <a:prstGeom prst="rect">
            <a:avLst/>
          </a:prstGeom>
          <a:ln>
            <a:solidFill>
              <a:schemeClr val="tx1"/>
            </a:solidFill>
          </a:ln>
        </p:spPr>
      </p:pic>
    </p:spTree>
    <p:extLst>
      <p:ext uri="{BB962C8B-B14F-4D97-AF65-F5344CB8AC3E}">
        <p14:creationId xmlns:p14="http://schemas.microsoft.com/office/powerpoint/2010/main" val="3533488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4">
            <a:extLst>
              <a:ext uri="{FF2B5EF4-FFF2-40B4-BE49-F238E27FC236}">
                <a16:creationId xmlns:a16="http://schemas.microsoft.com/office/drawing/2014/main" id="{97435971-177E-D8BA-12DF-05608C842E5E}"/>
              </a:ext>
            </a:extLst>
          </p:cNvPr>
          <p:cNvSpPr>
            <a:spLocks noGrp="1" noChangeArrowheads="1"/>
          </p:cNvSpPr>
          <p:nvPr>
            <p:ph type="body" sz="quarter" idx="15"/>
          </p:nvPr>
        </p:nvSpPr>
        <p:spPr bwMode="auto">
          <a:xfrm>
            <a:off x="390528" y="1025526"/>
            <a:ext cx="5409772" cy="4849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lnSpcReduction="10000"/>
          </a:bodyPr>
          <a:lstStyle/>
          <a:p>
            <a:pPr marL="0" indent="0" algn="ctr">
              <a:buNone/>
            </a:pPr>
            <a:endParaRPr lang="en-US" altLang="en-US"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en-US" altLang="en-US" dirty="0">
                <a:latin typeface="Arial" panose="020B0604020202020204" pitchFamily="34" charset="0"/>
                <a:cs typeface="Arial" panose="020B0604020202020204" pitchFamily="34" charset="0"/>
              </a:rPr>
              <a:t>Context:</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Asset Management at York Region</a:t>
            </a:r>
          </a:p>
          <a:p>
            <a:pPr marL="457200" indent="-457200">
              <a:buAutoNum type="arabicPeriod"/>
            </a:pPr>
            <a:r>
              <a:rPr lang="en-US" altLang="en-US" dirty="0">
                <a:latin typeface="Arial" panose="020B0604020202020204" pitchFamily="34" charset="0"/>
                <a:cs typeface="Arial" panose="020B0604020202020204" pitchFamily="34" charset="0"/>
              </a:rPr>
              <a:t>Transportation Data Asset Management Plan</a:t>
            </a:r>
          </a:p>
          <a:p>
            <a:pPr lvl="1">
              <a:lnSpc>
                <a:spcPct val="150000"/>
              </a:lnSpc>
            </a:pPr>
            <a:r>
              <a:rPr lang="en-US" altLang="en-US" sz="1800" dirty="0">
                <a:latin typeface="Arial" panose="020B0604020202020204" pitchFamily="34" charset="0"/>
                <a:cs typeface="Arial" panose="020B0604020202020204" pitchFamily="34" charset="0"/>
              </a:rPr>
              <a:t>State of Asset Data</a:t>
            </a:r>
          </a:p>
          <a:p>
            <a:pPr lvl="1">
              <a:lnSpc>
                <a:spcPct val="150000"/>
              </a:lnSpc>
            </a:pPr>
            <a:r>
              <a:rPr lang="en-US" altLang="en-US" sz="1800" dirty="0">
                <a:latin typeface="Arial" panose="020B0604020202020204" pitchFamily="34" charset="0"/>
                <a:cs typeface="Arial" panose="020B0604020202020204" pitchFamily="34" charset="0"/>
              </a:rPr>
              <a:t>Levels of Service</a:t>
            </a:r>
          </a:p>
          <a:p>
            <a:pPr lvl="1">
              <a:lnSpc>
                <a:spcPct val="150000"/>
              </a:lnSpc>
            </a:pPr>
            <a:r>
              <a:rPr lang="en-US" altLang="en-US" sz="1800" dirty="0">
                <a:latin typeface="Arial" panose="020B0604020202020204" pitchFamily="34" charset="0"/>
                <a:cs typeface="Arial" panose="020B0604020202020204" pitchFamily="34" charset="0"/>
              </a:rPr>
              <a:t>Future Demand</a:t>
            </a:r>
          </a:p>
          <a:p>
            <a:pPr lvl="1">
              <a:lnSpc>
                <a:spcPct val="150000"/>
              </a:lnSpc>
            </a:pPr>
            <a:r>
              <a:rPr lang="en-US" altLang="en-US" sz="1800" dirty="0">
                <a:latin typeface="Arial" panose="020B0604020202020204" pitchFamily="34" charset="0"/>
                <a:cs typeface="Arial" panose="020B0604020202020204" pitchFamily="34" charset="0"/>
              </a:rPr>
              <a:t>Risk Management</a:t>
            </a:r>
          </a:p>
          <a:p>
            <a:pPr lvl="1">
              <a:lnSpc>
                <a:spcPct val="150000"/>
              </a:lnSpc>
            </a:pPr>
            <a:r>
              <a:rPr lang="en-US" altLang="en-US" sz="1800" dirty="0">
                <a:latin typeface="Arial" panose="020B0604020202020204" pitchFamily="34" charset="0"/>
                <a:cs typeface="Arial" panose="020B0604020202020204" pitchFamily="34" charset="0"/>
              </a:rPr>
              <a:t>Lifecycle Strategy</a:t>
            </a:r>
          </a:p>
          <a:p>
            <a:pPr lvl="1">
              <a:lnSpc>
                <a:spcPct val="150000"/>
              </a:lnSpc>
            </a:pPr>
            <a:r>
              <a:rPr lang="en-US" altLang="en-US" sz="1800" dirty="0">
                <a:latin typeface="Arial" panose="020B0604020202020204" pitchFamily="34" charset="0"/>
                <a:cs typeface="Arial" panose="020B0604020202020204" pitchFamily="34" charset="0"/>
              </a:rPr>
              <a:t>Financial Strategy</a:t>
            </a:r>
          </a:p>
          <a:p>
            <a:pPr lvl="1">
              <a:lnSpc>
                <a:spcPct val="150000"/>
              </a:lnSpc>
            </a:pPr>
            <a:r>
              <a:rPr lang="en-US" altLang="en-US" sz="1800" dirty="0">
                <a:latin typeface="Arial" panose="020B0604020202020204" pitchFamily="34" charset="0"/>
                <a:cs typeface="Arial" panose="020B0604020202020204" pitchFamily="34" charset="0"/>
              </a:rPr>
              <a:t>Improvement Plan</a:t>
            </a:r>
          </a:p>
          <a:p>
            <a:pPr marL="457200" indent="-457200">
              <a:buFont typeface="+mj-lt"/>
              <a:buAutoNum type="arabicPeriod"/>
            </a:pPr>
            <a:endParaRPr lang="en-US" altLang="en-US" dirty="0">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D9567D8A-E5E2-BDD5-EC1E-34EFCD5C1BA6}"/>
              </a:ext>
            </a:extLst>
          </p:cNvPr>
          <p:cNvSpPr>
            <a:spLocks noGrp="1"/>
          </p:cNvSpPr>
          <p:nvPr>
            <p:ph type="body" sz="quarter" idx="13"/>
          </p:nvPr>
        </p:nvSpPr>
        <p:spPr>
          <a:xfrm>
            <a:off x="385763" y="176213"/>
            <a:ext cx="9785350" cy="469900"/>
          </a:xfrm>
        </p:spPr>
        <p:txBody>
          <a:bodyPr/>
          <a:lstStyle/>
          <a:p>
            <a:pPr>
              <a:defRPr/>
            </a:pPr>
            <a:r>
              <a:rPr lang="en-CA" sz="4000" dirty="0">
                <a:latin typeface="Arial" panose="020B0604020202020204" pitchFamily="34" charset="0"/>
                <a:cs typeface="Arial" panose="020B0604020202020204" pitchFamily="34" charset="0"/>
              </a:rPr>
              <a:t>AGENDA</a:t>
            </a:r>
          </a:p>
        </p:txBody>
      </p:sp>
      <p:sp>
        <p:nvSpPr>
          <p:cNvPr id="27652" name="Slide Number Placeholder 5">
            <a:extLst>
              <a:ext uri="{FF2B5EF4-FFF2-40B4-BE49-F238E27FC236}">
                <a16:creationId xmlns:a16="http://schemas.microsoft.com/office/drawing/2014/main" id="{AB787DCE-0A76-85DA-6B0F-C2BAD7665914}"/>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05958D-A769-4247-9B4D-56EB090706C2}" type="slidenum">
              <a:rPr lang="en-US" altLang="en-US" smtClean="0"/>
              <a:pPr/>
              <a:t>2</a:t>
            </a:fld>
            <a:endParaRPr lang="en-US" altLang="en-US"/>
          </a:p>
        </p:txBody>
      </p:sp>
      <p:pic>
        <p:nvPicPr>
          <p:cNvPr id="3" name="Picture 4" descr="Viva BRT opens in Richmond Hill | Mass Transit">
            <a:extLst>
              <a:ext uri="{FF2B5EF4-FFF2-40B4-BE49-F238E27FC236}">
                <a16:creationId xmlns:a16="http://schemas.microsoft.com/office/drawing/2014/main" id="{A2026F4F-A8E0-C383-422A-A417CE242C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24" r="38303" b="1"/>
          <a:stretch/>
        </p:blipFill>
        <p:spPr bwMode="auto">
          <a:xfrm>
            <a:off x="6096000" y="13"/>
            <a:ext cx="6096000" cy="6857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59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296DA9-2FFF-93A1-D911-7E4F7446848D}"/>
              </a:ext>
            </a:extLst>
          </p:cNvPr>
          <p:cNvSpPr txBox="1"/>
          <p:nvPr/>
        </p:nvSpPr>
        <p:spPr>
          <a:xfrm>
            <a:off x="449071" y="93218"/>
            <a:ext cx="10625004" cy="1325564"/>
          </a:xfrm>
          <a:prstGeom prst="rect">
            <a:avLst/>
          </a:prstGeom>
        </p:spPr>
        <p:txBody>
          <a:bodyPr vert="horz" lIns="121920" tIns="60960" rIns="121920" bIns="60960" rtlCol="0" anchor="ctr">
            <a:normAutofit/>
          </a:bodyPr>
          <a:lstStyle/>
          <a:p>
            <a:pPr defTabSz="1219170">
              <a:lnSpc>
                <a:spcPct val="90000"/>
              </a:lnSpc>
              <a:spcBef>
                <a:spcPct val="0"/>
              </a:spcBef>
              <a:spcAft>
                <a:spcPts val="800"/>
              </a:spcAft>
              <a:defRPr/>
            </a:pPr>
            <a:r>
              <a:rPr lang="en-US" sz="4000" b="1" dirty="0">
                <a:latin typeface="Arial" panose="020B0604020202020204" pitchFamily="34" charset="0"/>
                <a:ea typeface="Roboto" panose="02000000000000000000" pitchFamily="2" charset="0"/>
                <a:cs typeface="Arial" panose="020B0604020202020204" pitchFamily="34" charset="0"/>
              </a:rPr>
              <a:t>State of Asset Data</a:t>
            </a:r>
          </a:p>
        </p:txBody>
      </p:sp>
      <p:sp>
        <p:nvSpPr>
          <p:cNvPr id="3" name="TextBox 2">
            <a:extLst>
              <a:ext uri="{FF2B5EF4-FFF2-40B4-BE49-F238E27FC236}">
                <a16:creationId xmlns:a16="http://schemas.microsoft.com/office/drawing/2014/main" id="{7359B235-A356-B96A-45A1-545568EADF47}"/>
              </a:ext>
            </a:extLst>
          </p:cNvPr>
          <p:cNvSpPr txBox="1"/>
          <p:nvPr/>
        </p:nvSpPr>
        <p:spPr>
          <a:xfrm>
            <a:off x="662431" y="1589177"/>
            <a:ext cx="6179128" cy="400110"/>
          </a:xfrm>
          <a:prstGeom prst="rect">
            <a:avLst/>
          </a:prstGeom>
          <a:noFill/>
        </p:spPr>
        <p:txBody>
          <a:bodyPr wrap="square" rtlCol="0">
            <a:spAutoFit/>
          </a:bodyPr>
          <a:lstStyle/>
          <a:p>
            <a:r>
              <a:rPr lang="en-CA" sz="2000" b="1" dirty="0">
                <a:solidFill>
                  <a:schemeClr val="accent1"/>
                </a:solidFill>
                <a:latin typeface="Arial" panose="020B0604020202020204" pitchFamily="34" charset="0"/>
                <a:cs typeface="Arial" panose="020B0604020202020204" pitchFamily="34" charset="0"/>
              </a:rPr>
              <a:t>Data Condition Profile</a:t>
            </a:r>
          </a:p>
        </p:txBody>
      </p:sp>
      <p:grpSp>
        <p:nvGrpSpPr>
          <p:cNvPr id="11" name="Group 10">
            <a:extLst>
              <a:ext uri="{FF2B5EF4-FFF2-40B4-BE49-F238E27FC236}">
                <a16:creationId xmlns:a16="http://schemas.microsoft.com/office/drawing/2014/main" id="{E1F868DC-CFB6-EF23-3B6A-12C402DBB432}"/>
              </a:ext>
            </a:extLst>
          </p:cNvPr>
          <p:cNvGrpSpPr/>
          <p:nvPr/>
        </p:nvGrpSpPr>
        <p:grpSpPr>
          <a:xfrm>
            <a:off x="728477" y="2180136"/>
            <a:ext cx="10345598" cy="3752918"/>
            <a:chOff x="453190" y="1738652"/>
            <a:chExt cx="10829496" cy="3911994"/>
          </a:xfrm>
        </p:grpSpPr>
        <p:pic>
          <p:nvPicPr>
            <p:cNvPr id="2" name="Picture 1" descr="Chart, bar chart&#10;&#10;Description automatically generated">
              <a:extLst>
                <a:ext uri="{FF2B5EF4-FFF2-40B4-BE49-F238E27FC236}">
                  <a16:creationId xmlns:a16="http://schemas.microsoft.com/office/drawing/2014/main" id="{62B97C97-A363-7D47-4587-4168FAF42998}"/>
                </a:ext>
              </a:extLst>
            </p:cNvPr>
            <p:cNvPicPr>
              <a:picLocks noChangeAspect="1"/>
            </p:cNvPicPr>
            <p:nvPr/>
          </p:nvPicPr>
          <p:blipFill>
            <a:blip r:embed="rId3"/>
            <a:stretch>
              <a:fillRect/>
            </a:stretch>
          </p:blipFill>
          <p:spPr>
            <a:xfrm>
              <a:off x="1447800" y="1738652"/>
              <a:ext cx="9834886" cy="3911994"/>
            </a:xfrm>
            <a:prstGeom prst="rect">
              <a:avLst/>
            </a:prstGeom>
          </p:spPr>
        </p:pic>
        <p:sp>
          <p:nvSpPr>
            <p:cNvPr id="5" name="TextBox 4">
              <a:extLst>
                <a:ext uri="{FF2B5EF4-FFF2-40B4-BE49-F238E27FC236}">
                  <a16:creationId xmlns:a16="http://schemas.microsoft.com/office/drawing/2014/main" id="{B06A3715-CDE6-8FA9-82F9-ABBD0C6BEB69}"/>
                </a:ext>
              </a:extLst>
            </p:cNvPr>
            <p:cNvSpPr txBox="1"/>
            <p:nvPr/>
          </p:nvSpPr>
          <p:spPr>
            <a:xfrm>
              <a:off x="453191" y="1753892"/>
              <a:ext cx="984565" cy="338554"/>
            </a:xfrm>
            <a:prstGeom prst="rect">
              <a:avLst/>
            </a:prstGeom>
            <a:noFill/>
          </p:spPr>
          <p:txBody>
            <a:bodyPr wrap="none" rtlCol="0">
              <a:spAutoFit/>
            </a:bodyPr>
            <a:lstStyle/>
            <a:p>
              <a:r>
                <a:rPr lang="en-CA" sz="1600">
                  <a:latin typeface="Arial Narrow" panose="020B0606020202030204" pitchFamily="34" charset="0"/>
                </a:rPr>
                <a:t>95 – 100%</a:t>
              </a:r>
            </a:p>
          </p:txBody>
        </p:sp>
        <p:sp>
          <p:nvSpPr>
            <p:cNvPr id="7" name="TextBox 6">
              <a:extLst>
                <a:ext uri="{FF2B5EF4-FFF2-40B4-BE49-F238E27FC236}">
                  <a16:creationId xmlns:a16="http://schemas.microsoft.com/office/drawing/2014/main" id="{3F9826C2-9837-AA10-E9A9-E09AF15812E9}"/>
                </a:ext>
              </a:extLst>
            </p:cNvPr>
            <p:cNvSpPr txBox="1"/>
            <p:nvPr/>
          </p:nvSpPr>
          <p:spPr>
            <a:xfrm>
              <a:off x="453191" y="2326062"/>
              <a:ext cx="891591" cy="338554"/>
            </a:xfrm>
            <a:prstGeom prst="rect">
              <a:avLst/>
            </a:prstGeom>
            <a:noFill/>
          </p:spPr>
          <p:txBody>
            <a:bodyPr wrap="none" rtlCol="0">
              <a:spAutoFit/>
            </a:bodyPr>
            <a:lstStyle/>
            <a:p>
              <a:r>
                <a:rPr lang="en-CA" sz="1600">
                  <a:latin typeface="Arial Narrow" panose="020B0606020202030204" pitchFamily="34" charset="0"/>
                </a:rPr>
                <a:t>90 – 95%</a:t>
              </a:r>
            </a:p>
          </p:txBody>
        </p:sp>
        <p:sp>
          <p:nvSpPr>
            <p:cNvPr id="8" name="TextBox 7">
              <a:extLst>
                <a:ext uri="{FF2B5EF4-FFF2-40B4-BE49-F238E27FC236}">
                  <a16:creationId xmlns:a16="http://schemas.microsoft.com/office/drawing/2014/main" id="{10D59DFC-79B1-23C7-69CF-390929D6755A}"/>
                </a:ext>
              </a:extLst>
            </p:cNvPr>
            <p:cNvSpPr txBox="1"/>
            <p:nvPr/>
          </p:nvSpPr>
          <p:spPr>
            <a:xfrm>
              <a:off x="453191" y="2898232"/>
              <a:ext cx="891591" cy="338554"/>
            </a:xfrm>
            <a:prstGeom prst="rect">
              <a:avLst/>
            </a:prstGeom>
            <a:noFill/>
          </p:spPr>
          <p:txBody>
            <a:bodyPr wrap="none" rtlCol="0">
              <a:spAutoFit/>
            </a:bodyPr>
            <a:lstStyle/>
            <a:p>
              <a:r>
                <a:rPr lang="en-CA" sz="1600">
                  <a:latin typeface="Arial Narrow" panose="020B0606020202030204" pitchFamily="34" charset="0"/>
                </a:rPr>
                <a:t>80 – 90%</a:t>
              </a:r>
            </a:p>
          </p:txBody>
        </p:sp>
        <p:sp>
          <p:nvSpPr>
            <p:cNvPr id="9" name="TextBox 8">
              <a:extLst>
                <a:ext uri="{FF2B5EF4-FFF2-40B4-BE49-F238E27FC236}">
                  <a16:creationId xmlns:a16="http://schemas.microsoft.com/office/drawing/2014/main" id="{6424ACCB-2C37-4D25-5FEC-33563F77243B}"/>
                </a:ext>
              </a:extLst>
            </p:cNvPr>
            <p:cNvSpPr txBox="1"/>
            <p:nvPr/>
          </p:nvSpPr>
          <p:spPr>
            <a:xfrm>
              <a:off x="453191" y="3470402"/>
              <a:ext cx="891591" cy="338554"/>
            </a:xfrm>
            <a:prstGeom prst="rect">
              <a:avLst/>
            </a:prstGeom>
            <a:noFill/>
          </p:spPr>
          <p:txBody>
            <a:bodyPr wrap="none" rtlCol="0">
              <a:spAutoFit/>
            </a:bodyPr>
            <a:lstStyle/>
            <a:p>
              <a:r>
                <a:rPr lang="en-CA" sz="1600">
                  <a:latin typeface="Arial Narrow" panose="020B0606020202030204" pitchFamily="34" charset="0"/>
                </a:rPr>
                <a:t>70 – 80%</a:t>
              </a:r>
            </a:p>
          </p:txBody>
        </p:sp>
        <p:sp>
          <p:nvSpPr>
            <p:cNvPr id="10" name="TextBox 9">
              <a:extLst>
                <a:ext uri="{FF2B5EF4-FFF2-40B4-BE49-F238E27FC236}">
                  <a16:creationId xmlns:a16="http://schemas.microsoft.com/office/drawing/2014/main" id="{4C0DD6DE-D6A3-BD41-31DF-72CC0359B99F}"/>
                </a:ext>
              </a:extLst>
            </p:cNvPr>
            <p:cNvSpPr txBox="1"/>
            <p:nvPr/>
          </p:nvSpPr>
          <p:spPr>
            <a:xfrm>
              <a:off x="453190" y="4052949"/>
              <a:ext cx="891591" cy="338554"/>
            </a:xfrm>
            <a:prstGeom prst="rect">
              <a:avLst/>
            </a:prstGeom>
            <a:noFill/>
          </p:spPr>
          <p:txBody>
            <a:bodyPr wrap="none" rtlCol="0">
              <a:spAutoFit/>
            </a:bodyPr>
            <a:lstStyle/>
            <a:p>
              <a:r>
                <a:rPr lang="en-CA" sz="1600">
                  <a:latin typeface="Arial Narrow" panose="020B0606020202030204" pitchFamily="34" charset="0"/>
                </a:rPr>
                <a:t>  0 – 70%</a:t>
              </a:r>
            </a:p>
          </p:txBody>
        </p:sp>
      </p:grpSp>
    </p:spTree>
    <p:extLst>
      <p:ext uri="{BB962C8B-B14F-4D97-AF65-F5344CB8AC3E}">
        <p14:creationId xmlns:p14="http://schemas.microsoft.com/office/powerpoint/2010/main" val="402935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F37396-AAE2-79E1-3711-6B28EAB9346B}"/>
              </a:ext>
            </a:extLst>
          </p:cNvPr>
          <p:cNvSpPr txBox="1"/>
          <p:nvPr/>
        </p:nvSpPr>
        <p:spPr>
          <a:xfrm>
            <a:off x="3697794" y="2649349"/>
            <a:ext cx="5464968" cy="1559301"/>
          </a:xfrm>
          <a:prstGeom prst="rect">
            <a:avLst/>
          </a:prstGeom>
        </p:spPr>
        <p:txBody>
          <a:bodyPr vert="horz" lIns="91440" tIns="45720" rIns="91440" bIns="45720" rtlCol="0" anchor="ctr">
            <a:normAutofit/>
          </a:bodyPr>
          <a:lstStyle/>
          <a:p>
            <a:pPr>
              <a:lnSpc>
                <a:spcPct val="90000"/>
              </a:lnSpc>
              <a:spcBef>
                <a:spcPct val="0"/>
              </a:spcBef>
              <a:spcAft>
                <a:spcPts val="800"/>
              </a:spcAft>
              <a:defRPr/>
            </a:pPr>
            <a:r>
              <a:rPr lang="en-US" sz="4000" b="1" dirty="0">
                <a:latin typeface="Arial" panose="020B0604020202020204" pitchFamily="34" charset="0"/>
                <a:ea typeface="+mj-ea"/>
                <a:cs typeface="Arial" panose="020B0604020202020204" pitchFamily="34" charset="0"/>
              </a:rPr>
              <a:t>Levels of Service</a:t>
            </a:r>
          </a:p>
        </p:txBody>
      </p:sp>
    </p:spTree>
    <p:extLst>
      <p:ext uri="{BB962C8B-B14F-4D97-AF65-F5344CB8AC3E}">
        <p14:creationId xmlns:p14="http://schemas.microsoft.com/office/powerpoint/2010/main" val="4129013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296DA9-2FFF-93A1-D911-7E4F7446848D}"/>
              </a:ext>
            </a:extLst>
          </p:cNvPr>
          <p:cNvSpPr txBox="1"/>
          <p:nvPr/>
        </p:nvSpPr>
        <p:spPr>
          <a:xfrm>
            <a:off x="449071" y="93218"/>
            <a:ext cx="10625004" cy="1325564"/>
          </a:xfrm>
          <a:prstGeom prst="rect">
            <a:avLst/>
          </a:prstGeom>
        </p:spPr>
        <p:txBody>
          <a:bodyPr vert="horz" lIns="121920" tIns="60960" rIns="121920" bIns="60960" rtlCol="0" anchor="ctr">
            <a:normAutofit/>
          </a:bodyPr>
          <a:lstStyle/>
          <a:p>
            <a:pPr defTabSz="1219170">
              <a:lnSpc>
                <a:spcPct val="90000"/>
              </a:lnSpc>
              <a:spcBef>
                <a:spcPct val="0"/>
              </a:spcBef>
              <a:spcAft>
                <a:spcPts val="800"/>
              </a:spcAft>
              <a:defRPr/>
            </a:pPr>
            <a:r>
              <a:rPr lang="en-US" sz="4000" b="1" dirty="0">
                <a:latin typeface="Arial" panose="020B0604020202020204" pitchFamily="34" charset="0"/>
                <a:ea typeface="Roboto" panose="02000000000000000000" pitchFamily="2" charset="0"/>
                <a:cs typeface="Arial" panose="020B0604020202020204" pitchFamily="34" charset="0"/>
              </a:rPr>
              <a:t>Levels of Service</a:t>
            </a:r>
          </a:p>
        </p:txBody>
      </p:sp>
      <p:sp>
        <p:nvSpPr>
          <p:cNvPr id="2" name="TextBox 1">
            <a:extLst>
              <a:ext uri="{FF2B5EF4-FFF2-40B4-BE49-F238E27FC236}">
                <a16:creationId xmlns:a16="http://schemas.microsoft.com/office/drawing/2014/main" id="{C45A5D14-A86A-65FA-1251-6C3E04FC720D}"/>
              </a:ext>
            </a:extLst>
          </p:cNvPr>
          <p:cNvSpPr txBox="1"/>
          <p:nvPr/>
        </p:nvSpPr>
        <p:spPr>
          <a:xfrm>
            <a:off x="1117925" y="1396191"/>
            <a:ext cx="6179128" cy="400110"/>
          </a:xfrm>
          <a:prstGeom prst="rect">
            <a:avLst/>
          </a:prstGeom>
          <a:noFill/>
        </p:spPr>
        <p:txBody>
          <a:bodyPr wrap="square" rtlCol="0">
            <a:spAutoFit/>
          </a:bodyPr>
          <a:lstStyle/>
          <a:p>
            <a:r>
              <a:rPr lang="en-CA" sz="2000" b="1" dirty="0">
                <a:solidFill>
                  <a:schemeClr val="accent1"/>
                </a:solidFill>
                <a:latin typeface="Arial" panose="020B0604020202020204" pitchFamily="34" charset="0"/>
                <a:cs typeface="Arial" panose="020B0604020202020204" pitchFamily="34" charset="0"/>
              </a:rPr>
              <a:t>Customer &amp; Technical  LOS</a:t>
            </a:r>
          </a:p>
        </p:txBody>
      </p:sp>
      <p:pic>
        <p:nvPicPr>
          <p:cNvPr id="7" name="Picture 6">
            <a:extLst>
              <a:ext uri="{FF2B5EF4-FFF2-40B4-BE49-F238E27FC236}">
                <a16:creationId xmlns:a16="http://schemas.microsoft.com/office/drawing/2014/main" id="{F909659F-B880-1A3F-5497-639C04778A8A}"/>
              </a:ext>
            </a:extLst>
          </p:cNvPr>
          <p:cNvPicPr>
            <a:picLocks noChangeAspect="1"/>
          </p:cNvPicPr>
          <p:nvPr/>
        </p:nvPicPr>
        <p:blipFill rotWithShape="1">
          <a:blip r:embed="rId3"/>
          <a:srcRect b="7894"/>
          <a:stretch/>
        </p:blipFill>
        <p:spPr>
          <a:xfrm>
            <a:off x="1251852" y="1974849"/>
            <a:ext cx="9187547" cy="4032251"/>
          </a:xfrm>
          <a:prstGeom prst="rect">
            <a:avLst/>
          </a:prstGeom>
          <a:ln>
            <a:solidFill>
              <a:schemeClr val="tx1"/>
            </a:solidFill>
          </a:ln>
        </p:spPr>
      </p:pic>
    </p:spTree>
    <p:extLst>
      <p:ext uri="{BB962C8B-B14F-4D97-AF65-F5344CB8AC3E}">
        <p14:creationId xmlns:p14="http://schemas.microsoft.com/office/powerpoint/2010/main" val="461244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296DA9-2FFF-93A1-D911-7E4F7446848D}"/>
              </a:ext>
            </a:extLst>
          </p:cNvPr>
          <p:cNvSpPr txBox="1"/>
          <p:nvPr/>
        </p:nvSpPr>
        <p:spPr>
          <a:xfrm>
            <a:off x="449071" y="93218"/>
            <a:ext cx="10625004" cy="1325564"/>
          </a:xfrm>
          <a:prstGeom prst="rect">
            <a:avLst/>
          </a:prstGeom>
        </p:spPr>
        <p:txBody>
          <a:bodyPr vert="horz" lIns="121920" tIns="60960" rIns="121920" bIns="60960" rtlCol="0" anchor="ctr">
            <a:normAutofit/>
          </a:bodyPr>
          <a:lstStyle/>
          <a:p>
            <a:pPr defTabSz="1219170">
              <a:lnSpc>
                <a:spcPct val="90000"/>
              </a:lnSpc>
              <a:spcBef>
                <a:spcPct val="0"/>
              </a:spcBef>
              <a:spcAft>
                <a:spcPts val="800"/>
              </a:spcAft>
              <a:defRPr/>
            </a:pPr>
            <a:r>
              <a:rPr lang="en-US" sz="4000" b="1" dirty="0">
                <a:latin typeface="Arial" panose="020B0604020202020204" pitchFamily="34" charset="0"/>
                <a:ea typeface="Roboto" panose="02000000000000000000" pitchFamily="2" charset="0"/>
                <a:cs typeface="Arial" panose="020B0604020202020204" pitchFamily="34" charset="0"/>
              </a:rPr>
              <a:t>Levels of Service</a:t>
            </a:r>
          </a:p>
        </p:txBody>
      </p:sp>
      <p:sp>
        <p:nvSpPr>
          <p:cNvPr id="5" name="TextBox 4">
            <a:extLst>
              <a:ext uri="{FF2B5EF4-FFF2-40B4-BE49-F238E27FC236}">
                <a16:creationId xmlns:a16="http://schemas.microsoft.com/office/drawing/2014/main" id="{67E428D2-EC14-A427-677C-9CC977654590}"/>
              </a:ext>
            </a:extLst>
          </p:cNvPr>
          <p:cNvSpPr txBox="1"/>
          <p:nvPr/>
        </p:nvSpPr>
        <p:spPr>
          <a:xfrm>
            <a:off x="1154544" y="1418781"/>
            <a:ext cx="6179128" cy="400110"/>
          </a:xfrm>
          <a:prstGeom prst="rect">
            <a:avLst/>
          </a:prstGeom>
          <a:noFill/>
        </p:spPr>
        <p:txBody>
          <a:bodyPr wrap="square" rtlCol="0">
            <a:spAutoFit/>
          </a:bodyPr>
          <a:lstStyle/>
          <a:p>
            <a:r>
              <a:rPr lang="en-CA" sz="2000" b="1" dirty="0">
                <a:solidFill>
                  <a:schemeClr val="accent1"/>
                </a:solidFill>
                <a:latin typeface="Arial" panose="020B0604020202020204" pitchFamily="34" charset="0"/>
                <a:cs typeface="Arial" panose="020B0604020202020204" pitchFamily="34" charset="0"/>
              </a:rPr>
              <a:t>Capacity and Reliability LOS</a:t>
            </a:r>
          </a:p>
        </p:txBody>
      </p:sp>
      <p:graphicFrame>
        <p:nvGraphicFramePr>
          <p:cNvPr id="2" name="Table 1">
            <a:extLst>
              <a:ext uri="{FF2B5EF4-FFF2-40B4-BE49-F238E27FC236}">
                <a16:creationId xmlns:a16="http://schemas.microsoft.com/office/drawing/2014/main" id="{8E719257-E177-B59D-FC8D-7181EAEC8B64}"/>
              </a:ext>
            </a:extLst>
          </p:cNvPr>
          <p:cNvGraphicFramePr>
            <a:graphicFrameLocks noGrp="1"/>
          </p:cNvGraphicFramePr>
          <p:nvPr>
            <p:extLst>
              <p:ext uri="{D42A27DB-BD31-4B8C-83A1-F6EECF244321}">
                <p14:modId xmlns:p14="http://schemas.microsoft.com/office/powerpoint/2010/main" val="540875088"/>
              </p:ext>
            </p:extLst>
          </p:nvPr>
        </p:nvGraphicFramePr>
        <p:xfrm>
          <a:off x="1315686" y="1870186"/>
          <a:ext cx="10045043" cy="4617236"/>
        </p:xfrm>
        <a:graphic>
          <a:graphicData uri="http://schemas.openxmlformats.org/drawingml/2006/table">
            <a:tbl>
              <a:tblPr firstRow="1"/>
              <a:tblGrid>
                <a:gridCol w="2160809">
                  <a:extLst>
                    <a:ext uri="{9D8B030D-6E8A-4147-A177-3AD203B41FA5}">
                      <a16:colId xmlns:a16="http://schemas.microsoft.com/office/drawing/2014/main" val="4098947061"/>
                    </a:ext>
                  </a:extLst>
                </a:gridCol>
                <a:gridCol w="906145">
                  <a:extLst>
                    <a:ext uri="{9D8B030D-6E8A-4147-A177-3AD203B41FA5}">
                      <a16:colId xmlns:a16="http://schemas.microsoft.com/office/drawing/2014/main" val="3237234124"/>
                    </a:ext>
                  </a:extLst>
                </a:gridCol>
                <a:gridCol w="975849">
                  <a:extLst>
                    <a:ext uri="{9D8B030D-6E8A-4147-A177-3AD203B41FA5}">
                      <a16:colId xmlns:a16="http://schemas.microsoft.com/office/drawing/2014/main" val="721553028"/>
                    </a:ext>
                  </a:extLst>
                </a:gridCol>
                <a:gridCol w="2160809">
                  <a:extLst>
                    <a:ext uri="{9D8B030D-6E8A-4147-A177-3AD203B41FA5}">
                      <a16:colId xmlns:a16="http://schemas.microsoft.com/office/drawing/2014/main" val="2309599488"/>
                    </a:ext>
                  </a:extLst>
                </a:gridCol>
                <a:gridCol w="2160809">
                  <a:extLst>
                    <a:ext uri="{9D8B030D-6E8A-4147-A177-3AD203B41FA5}">
                      <a16:colId xmlns:a16="http://schemas.microsoft.com/office/drawing/2014/main" val="418126339"/>
                    </a:ext>
                  </a:extLst>
                </a:gridCol>
                <a:gridCol w="840311">
                  <a:extLst>
                    <a:ext uri="{9D8B030D-6E8A-4147-A177-3AD203B41FA5}">
                      <a16:colId xmlns:a16="http://schemas.microsoft.com/office/drawing/2014/main" val="1280186459"/>
                    </a:ext>
                  </a:extLst>
                </a:gridCol>
                <a:gridCol w="840311">
                  <a:extLst>
                    <a:ext uri="{9D8B030D-6E8A-4147-A177-3AD203B41FA5}">
                      <a16:colId xmlns:a16="http://schemas.microsoft.com/office/drawing/2014/main" val="1679742444"/>
                    </a:ext>
                  </a:extLst>
                </a:gridCol>
              </a:tblGrid>
              <a:tr h="187747">
                <a:tc rowSpan="2">
                  <a:txBody>
                    <a:bodyPr/>
                    <a:lstStyle/>
                    <a:p>
                      <a:pPr algn="ctr">
                        <a:lnSpc>
                          <a:spcPct val="80000"/>
                        </a:lnSpc>
                        <a:spcBef>
                          <a:spcPts val="300"/>
                        </a:spcBef>
                        <a:spcAft>
                          <a:spcPts val="300"/>
                        </a:spcAft>
                      </a:pPr>
                      <a:r>
                        <a:rPr lang="en-CA"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Attribute</a:t>
                      </a:r>
                    </a:p>
                  </a:txBody>
                  <a:tcPr marL="9288" marR="9288"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44546A"/>
                    </a:solidFill>
                  </a:tcPr>
                </a:tc>
                <a:tc gridSpan="2">
                  <a:txBody>
                    <a:bodyPr/>
                    <a:lstStyle/>
                    <a:p>
                      <a:pPr algn="ctr">
                        <a:lnSpc>
                          <a:spcPct val="80000"/>
                        </a:lnSpc>
                        <a:spcBef>
                          <a:spcPts val="300"/>
                        </a:spcBef>
                        <a:spcAft>
                          <a:spcPts val="300"/>
                        </a:spcAft>
                      </a:pPr>
                      <a:r>
                        <a:rPr lang="en-CA"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Customer LOS</a:t>
                      </a:r>
                    </a:p>
                  </a:txBody>
                  <a:tcPr marL="9288" marR="9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hMerge="1">
                  <a:txBody>
                    <a:bodyPr/>
                    <a:lstStyle/>
                    <a:p>
                      <a:endParaRPr lang="en-CA"/>
                    </a:p>
                  </a:txBody>
                  <a:tcPr/>
                </a:tc>
                <a:tc gridSpan="4">
                  <a:txBody>
                    <a:bodyPr/>
                    <a:lstStyle/>
                    <a:p>
                      <a:pPr algn="ctr">
                        <a:lnSpc>
                          <a:spcPct val="80000"/>
                        </a:lnSpc>
                        <a:spcBef>
                          <a:spcPts val="300"/>
                        </a:spcBef>
                        <a:spcAft>
                          <a:spcPts val="300"/>
                        </a:spcAft>
                      </a:pPr>
                      <a:r>
                        <a:rPr lang="en-CA"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Technical LOS</a:t>
                      </a:r>
                    </a:p>
                  </a:txBody>
                  <a:tcPr marL="9288" marR="9288"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281116252"/>
                  </a:ext>
                </a:extLst>
              </a:tr>
              <a:tr h="563240">
                <a:tc vMerge="1">
                  <a:txBody>
                    <a:bodyPr/>
                    <a:lstStyle/>
                    <a:p>
                      <a:endParaRPr lang="en-CA"/>
                    </a:p>
                  </a:txBody>
                  <a:tcPr/>
                </a:tc>
                <a:tc>
                  <a:txBody>
                    <a:bodyPr/>
                    <a:lstStyle/>
                    <a:p>
                      <a:pPr algn="ctr">
                        <a:lnSpc>
                          <a:spcPct val="80000"/>
                        </a:lnSpc>
                        <a:spcBef>
                          <a:spcPts val="300"/>
                        </a:spcBef>
                        <a:spcAft>
                          <a:spcPts val="300"/>
                        </a:spcAft>
                      </a:pPr>
                      <a:r>
                        <a:rPr lang="en-CA" sz="12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Statements</a:t>
                      </a:r>
                    </a:p>
                  </a:txBody>
                  <a:tcPr marL="9288" marR="9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70AD47"/>
                    </a:solidFill>
                  </a:tcPr>
                </a:tc>
                <a:tc>
                  <a:txBody>
                    <a:bodyPr/>
                    <a:lstStyle/>
                    <a:p>
                      <a:pPr algn="ctr">
                        <a:lnSpc>
                          <a:spcPct val="80000"/>
                        </a:lnSpc>
                        <a:spcBef>
                          <a:spcPts val="300"/>
                        </a:spcBef>
                        <a:spcAft>
                          <a:spcPts val="300"/>
                        </a:spcAft>
                      </a:pPr>
                      <a:r>
                        <a:rPr lang="en-CA"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Current Performance</a:t>
                      </a:r>
                    </a:p>
                  </a:txBody>
                  <a:tcPr marL="9288" marR="9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70AD47"/>
                    </a:solidFill>
                  </a:tcPr>
                </a:tc>
                <a:tc>
                  <a:txBody>
                    <a:bodyPr/>
                    <a:lstStyle/>
                    <a:p>
                      <a:pPr algn="ctr">
                        <a:lnSpc>
                          <a:spcPct val="80000"/>
                        </a:lnSpc>
                        <a:spcBef>
                          <a:spcPts val="300"/>
                        </a:spcBef>
                        <a:spcAft>
                          <a:spcPts val="300"/>
                        </a:spcAft>
                      </a:pPr>
                      <a:r>
                        <a:rPr lang="en-CA"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Performance Indicators</a:t>
                      </a:r>
                    </a:p>
                  </a:txBody>
                  <a:tcPr marL="9288" marR="9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4472C4"/>
                    </a:solidFill>
                  </a:tcPr>
                </a:tc>
                <a:tc>
                  <a:txBody>
                    <a:bodyPr/>
                    <a:lstStyle/>
                    <a:p>
                      <a:pPr algn="ctr">
                        <a:lnSpc>
                          <a:spcPct val="80000"/>
                        </a:lnSpc>
                        <a:spcBef>
                          <a:spcPts val="300"/>
                        </a:spcBef>
                        <a:spcAft>
                          <a:spcPts val="300"/>
                        </a:spcAft>
                      </a:pPr>
                      <a:r>
                        <a:rPr lang="en-CA"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Asset Category</a:t>
                      </a:r>
                    </a:p>
                  </a:txBody>
                  <a:tcPr marL="9288" marR="9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4472C4"/>
                    </a:solidFill>
                  </a:tcPr>
                </a:tc>
                <a:tc>
                  <a:txBody>
                    <a:bodyPr/>
                    <a:lstStyle/>
                    <a:p>
                      <a:pPr algn="ctr">
                        <a:lnSpc>
                          <a:spcPct val="80000"/>
                        </a:lnSpc>
                        <a:spcBef>
                          <a:spcPts val="300"/>
                        </a:spcBef>
                        <a:spcAft>
                          <a:spcPts val="300"/>
                        </a:spcAft>
                      </a:pPr>
                      <a:r>
                        <a:rPr lang="en-CA"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Current Performance</a:t>
                      </a:r>
                    </a:p>
                  </a:txBody>
                  <a:tcPr marL="9288" marR="9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4472C4"/>
                    </a:solidFill>
                  </a:tcPr>
                </a:tc>
                <a:tc>
                  <a:txBody>
                    <a:bodyPr/>
                    <a:lstStyle/>
                    <a:p>
                      <a:pPr algn="ctr">
                        <a:lnSpc>
                          <a:spcPct val="80000"/>
                        </a:lnSpc>
                        <a:spcBef>
                          <a:spcPts val="300"/>
                        </a:spcBef>
                        <a:spcAft>
                          <a:spcPts val="300"/>
                        </a:spcAft>
                      </a:pPr>
                      <a:r>
                        <a:rPr lang="en-CA" sz="12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Performance Confidence</a:t>
                      </a:r>
                    </a:p>
                  </a:txBody>
                  <a:tcPr marL="9288" marR="9288"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4472C4"/>
                    </a:solidFill>
                  </a:tcPr>
                </a:tc>
                <a:extLst>
                  <a:ext uri="{0D108BD9-81ED-4DB2-BD59-A6C34878D82A}">
                    <a16:rowId xmlns:a16="http://schemas.microsoft.com/office/drawing/2014/main" val="3716151031"/>
                  </a:ext>
                </a:extLst>
              </a:tr>
              <a:tr h="193613">
                <a:tc rowSpan="10">
                  <a:txBody>
                    <a:bodyPr/>
                    <a:lstStyle/>
                    <a:p>
                      <a:pPr algn="ctr">
                        <a:lnSpc>
                          <a:spcPct val="90000"/>
                        </a:lnSpc>
                        <a:spcBef>
                          <a:spcPts val="200"/>
                        </a:spcBef>
                        <a:spcAft>
                          <a:spcPts val="200"/>
                        </a:spcAft>
                      </a:pPr>
                      <a:r>
                        <a:rPr lang="en-CA" sz="1200" b="1">
                          <a:solidFill>
                            <a:srgbClr val="262626"/>
                          </a:solidFill>
                          <a:effectLst/>
                          <a:latin typeface="Arial" panose="020B0604020202020204" pitchFamily="34" charset="0"/>
                          <a:ea typeface="Times New Roman" panose="02020603050405020304" pitchFamily="18" charset="0"/>
                          <a:cs typeface="Arial" panose="020B0604020202020204" pitchFamily="34" charset="0"/>
                        </a:rPr>
                        <a:t>Capacity</a:t>
                      </a:r>
                    </a:p>
                  </a:txBody>
                  <a:tcPr marL="9288" marR="9288" marT="0" marB="0" anchor="ctr">
                    <a:lnL w="12700" cap="flat" cmpd="sng" algn="ctr">
                      <a:solidFill>
                        <a:schemeClr val="tx1"/>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2F2F2"/>
                    </a:solidFill>
                  </a:tcPr>
                </a:tc>
                <a:tc rowSpan="10">
                  <a:txBody>
                    <a:bodyPr/>
                    <a:lstStyle/>
                    <a:p>
                      <a:pPr>
                        <a:lnSpc>
                          <a:spcPct val="90000"/>
                        </a:lnSpc>
                        <a:spcBef>
                          <a:spcPts val="200"/>
                        </a:spcBef>
                        <a:spcAft>
                          <a:spcPts val="200"/>
                        </a:spcAft>
                      </a:pPr>
                      <a:r>
                        <a:rPr lang="en-CA" sz="1200" b="1">
                          <a:solidFill>
                            <a:srgbClr val="262626"/>
                          </a:solidFill>
                          <a:effectLst/>
                          <a:latin typeface="Arial" panose="020B0604020202020204" pitchFamily="34" charset="0"/>
                          <a:ea typeface="Times New Roman" panose="02020603050405020304" pitchFamily="18" charset="0"/>
                          <a:cs typeface="Arial" panose="020B0604020202020204" pitchFamily="34" charset="0"/>
                        </a:rPr>
                        <a:t>Data is complete</a:t>
                      </a:r>
                    </a:p>
                  </a:txBody>
                  <a:tcPr marL="9288" marR="9288" marT="0" marB="0" anchor="ctr">
                    <a:lnL>
                      <a:noFill/>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rowSpan="10">
                  <a:txBody>
                    <a:bodyPr/>
                    <a:lstStyle/>
                    <a:p>
                      <a:pPr algn="ctr">
                        <a:lnSpc>
                          <a:spcPct val="90000"/>
                        </a:lnSpc>
                        <a:spcBef>
                          <a:spcPts val="200"/>
                        </a:spcBef>
                        <a:spcAft>
                          <a:spcPts val="200"/>
                        </a:spcAft>
                      </a:pPr>
                      <a:r>
                        <a:rPr lang="en-CA" sz="1200" b="1">
                          <a:solidFill>
                            <a:srgbClr val="262626"/>
                          </a:solidFill>
                          <a:effectLst/>
                          <a:latin typeface="Arial" panose="020B0604020202020204" pitchFamily="34" charset="0"/>
                          <a:ea typeface="Times New Roman" panose="02020603050405020304" pitchFamily="18" charset="0"/>
                          <a:cs typeface="Arial" panose="020B0604020202020204" pitchFamily="34" charset="0"/>
                        </a:rPr>
                        <a:t>Fair</a:t>
                      </a:r>
                    </a:p>
                  </a:txBody>
                  <a:tcPr marL="9288" marR="9288" marT="0" marB="0" anchor="ctr">
                    <a:lnL>
                      <a:noFill/>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00"/>
                    </a:solidFill>
                  </a:tcPr>
                </a:tc>
                <a:tc rowSpan="10">
                  <a:txBody>
                    <a:bodyPr/>
                    <a:lstStyle/>
                    <a:p>
                      <a:pPr>
                        <a:lnSpc>
                          <a:spcPct val="107000"/>
                        </a:lnSpc>
                        <a:spcAft>
                          <a:spcPts val="600"/>
                        </a:spcAft>
                      </a:pPr>
                      <a:r>
                        <a:rPr lang="en-US" sz="1200">
                          <a:effectLst/>
                          <a:latin typeface="Arial" panose="020B0604020202020204" pitchFamily="34" charset="0"/>
                          <a:ea typeface="Calibri" panose="020F0502020204030204" pitchFamily="34" charset="0"/>
                          <a:cs typeface="Arial" panose="020B0604020202020204" pitchFamily="34" charset="0"/>
                        </a:rPr>
                        <a:t>Provide data required to meet demand</a:t>
                      </a:r>
                      <a:endParaRPr lang="en-CA" sz="1200">
                        <a:effectLst/>
                        <a:latin typeface="Arial" panose="020B0604020202020204" pitchFamily="34" charset="0"/>
                        <a:ea typeface="Calibri" panose="020F0502020204030204" pitchFamily="34" charset="0"/>
                        <a:cs typeface="Arial" panose="020B0604020202020204" pitchFamily="34" charset="0"/>
                      </a:endParaRPr>
                    </a:p>
                  </a:txBody>
                  <a:tcPr marL="9288" marR="9288" marT="0" marB="0" anchor="ctr">
                    <a:lnL>
                      <a:noFill/>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90000"/>
                        </a:lnSpc>
                      </a:pP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Bridges and Structures</a:t>
                      </a:r>
                    </a:p>
                  </a:txBody>
                  <a:tcPr marL="9288" marR="9288" marT="0" marB="0">
                    <a:lnL>
                      <a:noFill/>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90000"/>
                        </a:lnSpc>
                      </a:pPr>
                      <a:r>
                        <a:rPr lang="en-C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a:t>
                      </a:r>
                      <a:endPar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288" marR="9288"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00"/>
                    </a:solidFill>
                  </a:tcPr>
                </a:tc>
                <a:tc>
                  <a:txBody>
                    <a:bodyPr/>
                    <a:lstStyle/>
                    <a:p>
                      <a:pPr algn="ct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Medium</a:t>
                      </a:r>
                    </a:p>
                  </a:txBody>
                  <a:tcPr marL="9288" marR="9288" marT="0" marB="0" anchor="ctr">
                    <a:lnL w="12700" cap="flat" cmpd="sng" algn="ctr">
                      <a:solidFill>
                        <a:srgbClr val="8EAAD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485399367"/>
                  </a:ext>
                </a:extLst>
              </a:tr>
              <a:tr h="193613">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nSpc>
                          <a:spcPct val="90000"/>
                        </a:lnSpc>
                      </a:pP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Roadside Structures</a:t>
                      </a:r>
                    </a:p>
                  </a:txBody>
                  <a:tcPr marL="9288" marR="9288" marT="0" marB="0">
                    <a:lnL>
                      <a:noFill/>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90000"/>
                        </a:lnSpc>
                      </a:pPr>
                      <a:r>
                        <a:rPr lang="en-C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P</a:t>
                      </a:r>
                      <a:endPar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288" marR="9288"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C000"/>
                    </a:solidFill>
                  </a:tcPr>
                </a:tc>
                <a:tc>
                  <a:txBody>
                    <a:bodyPr/>
                    <a:lstStyle/>
                    <a:p>
                      <a:pPr algn="ct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Medium</a:t>
                      </a:r>
                    </a:p>
                  </a:txBody>
                  <a:tcPr marL="9288" marR="9288" marT="0" marB="0" anchor="ctr">
                    <a:lnL w="12700" cap="flat" cmpd="sng" algn="ctr">
                      <a:solidFill>
                        <a:srgbClr val="8EAAD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564337054"/>
                  </a:ext>
                </a:extLst>
              </a:tr>
              <a:tr h="193613">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nSpc>
                          <a:spcPct val="90000"/>
                        </a:lnSpc>
                      </a:pP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Road Pavement</a:t>
                      </a:r>
                    </a:p>
                  </a:txBody>
                  <a:tcPr marL="9288" marR="9288" marT="0" marB="0">
                    <a:lnL>
                      <a:noFill/>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90000"/>
                        </a:lnSpc>
                      </a:pPr>
                      <a:r>
                        <a:rPr lang="en-C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G</a:t>
                      </a:r>
                      <a:endPar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288" marR="9288"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92D050"/>
                    </a:solidFill>
                  </a:tcPr>
                </a:tc>
                <a:tc>
                  <a:txBody>
                    <a:bodyPr/>
                    <a:lstStyle/>
                    <a:p>
                      <a:pPr algn="ct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Medium</a:t>
                      </a:r>
                    </a:p>
                  </a:txBody>
                  <a:tcPr marL="9288" marR="9288" marT="0" marB="0" anchor="ctr">
                    <a:lnL w="12700" cap="flat" cmpd="sng" algn="ctr">
                      <a:solidFill>
                        <a:srgbClr val="8EAAD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119009076"/>
                  </a:ext>
                </a:extLst>
              </a:tr>
              <a:tr h="193613">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Sustainable Mobility</a:t>
                      </a:r>
                    </a:p>
                  </a:txBody>
                  <a:tcPr marL="9288" marR="9288" marT="0" marB="0">
                    <a:lnL>
                      <a:noFill/>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90000"/>
                        </a:lnSpc>
                      </a:pPr>
                      <a:r>
                        <a:rPr lang="en-C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a:t>
                      </a:r>
                      <a:endPar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288" marR="9288"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00"/>
                    </a:solidFill>
                  </a:tcPr>
                </a:tc>
                <a:tc>
                  <a:txBody>
                    <a:bodyPr/>
                    <a:lstStyle/>
                    <a:p>
                      <a:pPr algn="ct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Medium</a:t>
                      </a:r>
                    </a:p>
                  </a:txBody>
                  <a:tcPr marL="9288" marR="9288" marT="0" marB="0" anchor="ctr">
                    <a:lnL w="12700" cap="flat" cmpd="sng" algn="ctr">
                      <a:solidFill>
                        <a:srgbClr val="8EAAD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586792990"/>
                  </a:ext>
                </a:extLst>
              </a:tr>
              <a:tr h="193613">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Traffic Management</a:t>
                      </a:r>
                    </a:p>
                  </a:txBody>
                  <a:tcPr marL="9288" marR="9288" marT="0" marB="0">
                    <a:lnL>
                      <a:noFill/>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90000"/>
                        </a:lnSpc>
                      </a:pPr>
                      <a:r>
                        <a:rPr lang="en-C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G</a:t>
                      </a:r>
                      <a:endPar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288" marR="9288"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92D050"/>
                    </a:solidFill>
                  </a:tcPr>
                </a:tc>
                <a:tc>
                  <a:txBody>
                    <a:bodyPr/>
                    <a:lstStyle/>
                    <a:p>
                      <a:pPr algn="ct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Medium</a:t>
                      </a:r>
                    </a:p>
                  </a:txBody>
                  <a:tcPr marL="9288" marR="9288" marT="0" marB="0" anchor="ctr">
                    <a:lnL w="12700" cap="flat" cmpd="sng" algn="ctr">
                      <a:solidFill>
                        <a:srgbClr val="8EAAD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681071646"/>
                  </a:ext>
                </a:extLst>
              </a:tr>
              <a:tr h="193613">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nSpc>
                          <a:spcPct val="90000"/>
                        </a:lnSpc>
                      </a:pP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Roads Stormwater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Mgmt</a:t>
                      </a:r>
                      <a:endPar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288" marR="9288" marT="0" marB="0">
                    <a:lnL>
                      <a:noFill/>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90000"/>
                        </a:lnSpc>
                      </a:pPr>
                      <a:r>
                        <a:rPr lang="en-C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a:t>
                      </a:r>
                      <a:endPar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288" marR="9288"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00"/>
                    </a:solidFill>
                  </a:tcPr>
                </a:tc>
                <a:tc>
                  <a:txBody>
                    <a:bodyPr/>
                    <a:lstStyle/>
                    <a:p>
                      <a:pPr algn="ct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Medium</a:t>
                      </a:r>
                    </a:p>
                  </a:txBody>
                  <a:tcPr marL="9288" marR="9288" marT="0" marB="0" anchor="ctr">
                    <a:lnL w="12700" cap="flat" cmpd="sng" algn="ctr">
                      <a:solidFill>
                        <a:srgbClr val="8EAAD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522732100"/>
                  </a:ext>
                </a:extLst>
              </a:tr>
              <a:tr h="193613">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Road Ops Capital Assets</a:t>
                      </a:r>
                    </a:p>
                  </a:txBody>
                  <a:tcPr marL="9288" marR="9288" marT="0" marB="0">
                    <a:lnL>
                      <a:noFill/>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90000"/>
                        </a:lnSpc>
                      </a:pPr>
                      <a:r>
                        <a:rPr lang="en-C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a:t>
                      </a:r>
                      <a:endPar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288" marR="9288"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00"/>
                    </a:solidFill>
                  </a:tcPr>
                </a:tc>
                <a:tc>
                  <a:txBody>
                    <a:bodyPr/>
                    <a:lstStyle/>
                    <a:p>
                      <a:pPr algn="ct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Medium</a:t>
                      </a:r>
                    </a:p>
                  </a:txBody>
                  <a:tcPr marL="9288" marR="9288" marT="0" marB="0" anchor="ctr">
                    <a:lnL w="12700" cap="flat" cmpd="sng" algn="ctr">
                      <a:solidFill>
                        <a:srgbClr val="8EAAD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31090171"/>
                  </a:ext>
                </a:extLst>
              </a:tr>
              <a:tr h="193613">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Fleet</a:t>
                      </a:r>
                    </a:p>
                  </a:txBody>
                  <a:tcPr marL="9288" marR="9288" marT="0" marB="0">
                    <a:lnL>
                      <a:noFill/>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90000"/>
                        </a:lnSpc>
                      </a:pPr>
                      <a:r>
                        <a:rPr lang="en-C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G</a:t>
                      </a:r>
                      <a:endPar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288" marR="9288"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92D050"/>
                    </a:solidFill>
                  </a:tcPr>
                </a:tc>
                <a:tc>
                  <a:txBody>
                    <a:bodyPr/>
                    <a:lstStyle/>
                    <a:p>
                      <a:pPr algn="ct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Medium</a:t>
                      </a:r>
                    </a:p>
                  </a:txBody>
                  <a:tcPr marL="9288" marR="9288" marT="0" marB="0" anchor="ctr">
                    <a:lnL w="12700" cap="flat" cmpd="sng" algn="ctr">
                      <a:solidFill>
                        <a:srgbClr val="8EAAD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673641340"/>
                  </a:ext>
                </a:extLst>
              </a:tr>
              <a:tr h="193613">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nSpc>
                          <a:spcPct val="90000"/>
                        </a:lnSpc>
                      </a:pP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Rapidways</a:t>
                      </a:r>
                      <a:endPar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288" marR="9288" marT="0" marB="0">
                    <a:lnL>
                      <a:noFill/>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90000"/>
                        </a:lnSpc>
                      </a:pPr>
                      <a:r>
                        <a:rPr lang="en-C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G</a:t>
                      </a:r>
                      <a:endPar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288" marR="9288"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92D050"/>
                    </a:solidFill>
                  </a:tcPr>
                </a:tc>
                <a:tc>
                  <a:txBody>
                    <a:bodyPr/>
                    <a:lstStyle/>
                    <a:p>
                      <a:pPr algn="ct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Medium</a:t>
                      </a:r>
                    </a:p>
                  </a:txBody>
                  <a:tcPr marL="9288" marR="9288" marT="0" marB="0" anchor="ctr">
                    <a:lnL w="12700" cap="flat" cmpd="sng" algn="ctr">
                      <a:solidFill>
                        <a:srgbClr val="8EAAD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485513219"/>
                  </a:ext>
                </a:extLst>
              </a:tr>
              <a:tr h="193613">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nSpc>
                          <a:spcPct val="90000"/>
                        </a:lnSpc>
                      </a:pP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Transit</a:t>
                      </a:r>
                    </a:p>
                  </a:txBody>
                  <a:tcPr marL="9288" marR="9288" marT="0" marB="0">
                    <a:lnL>
                      <a:noFill/>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90000"/>
                        </a:lnSpc>
                      </a:pPr>
                      <a:r>
                        <a:rPr lang="en-C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G</a:t>
                      </a:r>
                      <a:endPar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288" marR="9288"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92D050"/>
                    </a:solidFill>
                  </a:tcPr>
                </a:tc>
                <a:tc>
                  <a:txBody>
                    <a:bodyPr/>
                    <a:lstStyle/>
                    <a:p>
                      <a:pPr algn="ct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Medium</a:t>
                      </a:r>
                    </a:p>
                  </a:txBody>
                  <a:tcPr marL="9288" marR="9288" marT="0" marB="0" anchor="ctr">
                    <a:lnL w="12700" cap="flat" cmpd="sng" algn="ctr">
                      <a:solidFill>
                        <a:srgbClr val="8EAAD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833512765"/>
                  </a:ext>
                </a:extLst>
              </a:tr>
              <a:tr h="193613">
                <a:tc rowSpan="10">
                  <a:txBody>
                    <a:bodyPr/>
                    <a:lstStyle/>
                    <a:p>
                      <a:pPr algn="ctr">
                        <a:lnSpc>
                          <a:spcPct val="90000"/>
                        </a:lnSpc>
                        <a:spcBef>
                          <a:spcPts val="200"/>
                        </a:spcBef>
                        <a:spcAft>
                          <a:spcPts val="200"/>
                        </a:spcAft>
                      </a:pPr>
                      <a:r>
                        <a:rPr lang="en-CA" sz="1200" b="1">
                          <a:solidFill>
                            <a:srgbClr val="262626"/>
                          </a:solidFill>
                          <a:effectLst/>
                          <a:latin typeface="Arial" panose="020B0604020202020204" pitchFamily="34" charset="0"/>
                          <a:ea typeface="Times New Roman" panose="02020603050405020304" pitchFamily="18" charset="0"/>
                          <a:cs typeface="Arial" panose="020B0604020202020204" pitchFamily="34" charset="0"/>
                        </a:rPr>
                        <a:t>Reliability</a:t>
                      </a:r>
                    </a:p>
                  </a:txBody>
                  <a:tcPr marL="9288" marR="9288" marT="0" marB="0" anchor="ctr">
                    <a:lnL w="12700" cap="flat" cmpd="sng" algn="ctr">
                      <a:solidFill>
                        <a:schemeClr val="tx1"/>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rowSpan="10">
                  <a:txBody>
                    <a:bodyPr/>
                    <a:lstStyle/>
                    <a:p>
                      <a:pPr>
                        <a:lnSpc>
                          <a:spcPct val="90000"/>
                        </a:lnSpc>
                        <a:spcBef>
                          <a:spcPts val="200"/>
                        </a:spcBef>
                        <a:spcAft>
                          <a:spcPts val="200"/>
                        </a:spcAft>
                      </a:pPr>
                      <a:r>
                        <a:rPr lang="en-CA" sz="1200" b="1">
                          <a:solidFill>
                            <a:srgbClr val="262626"/>
                          </a:solidFill>
                          <a:effectLst/>
                          <a:latin typeface="Arial" panose="020B0604020202020204" pitchFamily="34" charset="0"/>
                          <a:ea typeface="Times New Roman" panose="02020603050405020304" pitchFamily="18" charset="0"/>
                          <a:cs typeface="Arial" panose="020B0604020202020204" pitchFamily="34" charset="0"/>
                        </a:rPr>
                        <a:t>Data is accurate</a:t>
                      </a:r>
                    </a:p>
                  </a:txBody>
                  <a:tcPr marL="9288" marR="9288" marT="0" marB="0" anchor="ctr">
                    <a:lnL>
                      <a:noFill/>
                    </a:lnL>
                    <a:lnR>
                      <a:noFill/>
                    </a:lnR>
                    <a:lnT w="12700" cap="flat" cmpd="sng" algn="ctr">
                      <a:solidFill>
                        <a:srgbClr val="8EAADB"/>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0">
                  <a:txBody>
                    <a:bodyPr/>
                    <a:lstStyle/>
                    <a:p>
                      <a:pPr algn="ctr">
                        <a:lnSpc>
                          <a:spcPct val="90000"/>
                        </a:lnSpc>
                        <a:spcBef>
                          <a:spcPts val="200"/>
                        </a:spcBef>
                        <a:spcAft>
                          <a:spcPts val="200"/>
                        </a:spcAft>
                      </a:pPr>
                      <a:r>
                        <a:rPr lang="en-CA" sz="1200" b="1">
                          <a:solidFill>
                            <a:srgbClr val="262626"/>
                          </a:solidFill>
                          <a:effectLst/>
                          <a:latin typeface="Arial" panose="020B0604020202020204" pitchFamily="34" charset="0"/>
                          <a:ea typeface="Times New Roman" panose="02020603050405020304" pitchFamily="18" charset="0"/>
                          <a:cs typeface="Arial" panose="020B0604020202020204" pitchFamily="34" charset="0"/>
                        </a:rPr>
                        <a:t>Good</a:t>
                      </a:r>
                    </a:p>
                  </a:txBody>
                  <a:tcPr marL="9288" marR="9288" marT="0" marB="0" anchor="ctr">
                    <a:lnL>
                      <a:noFill/>
                    </a:lnL>
                    <a:lnR>
                      <a:noFill/>
                    </a:lnR>
                    <a:lnT w="12700" cap="flat" cmpd="sng" algn="ctr">
                      <a:solidFill>
                        <a:srgbClr val="8EAADB"/>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10">
                  <a:txBody>
                    <a:bodyPr/>
                    <a:lstStyle/>
                    <a:p>
                      <a:pPr>
                        <a:lnSpc>
                          <a:spcPct val="107000"/>
                        </a:lnSpc>
                        <a:spcAft>
                          <a:spcPts val="600"/>
                        </a:spcAft>
                      </a:pPr>
                      <a:r>
                        <a:rPr lang="en-US" sz="1200">
                          <a:effectLst/>
                          <a:latin typeface="Arial" panose="020B0604020202020204" pitchFamily="34" charset="0"/>
                          <a:ea typeface="Calibri" panose="020F0502020204030204" pitchFamily="34" charset="0"/>
                          <a:cs typeface="Arial" panose="020B0604020202020204" pitchFamily="34" charset="0"/>
                        </a:rPr>
                        <a:t>Provide data that accurately reflects reality</a:t>
                      </a:r>
                      <a:endParaRPr lang="en-CA" sz="1200">
                        <a:effectLst/>
                        <a:latin typeface="Arial" panose="020B0604020202020204" pitchFamily="34" charset="0"/>
                        <a:ea typeface="Calibri" panose="020F0502020204030204" pitchFamily="34" charset="0"/>
                        <a:cs typeface="Arial" panose="020B0604020202020204" pitchFamily="34" charset="0"/>
                      </a:endParaRPr>
                    </a:p>
                  </a:txBody>
                  <a:tcPr marL="9288" marR="9288" marT="0" marB="0" anchor="ctr">
                    <a:lnL>
                      <a:noFill/>
                    </a:lnL>
                    <a:lnR>
                      <a:noFill/>
                    </a:lnR>
                    <a:lnT w="12700" cap="flat" cmpd="sng" algn="ctr">
                      <a:solidFill>
                        <a:srgbClr val="8EAADB"/>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pP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Bridges and Structures</a:t>
                      </a:r>
                    </a:p>
                  </a:txBody>
                  <a:tcPr marL="9288" marR="9288" marT="0" marB="0">
                    <a:lnL>
                      <a:noFill/>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90000"/>
                        </a:lnSpc>
                      </a:pPr>
                      <a:r>
                        <a:rPr lang="en-C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VG</a:t>
                      </a:r>
                      <a:endPar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288" marR="9288"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B050"/>
                    </a:solidFill>
                  </a:tcPr>
                </a:tc>
                <a:tc>
                  <a:txBody>
                    <a:bodyPr/>
                    <a:lstStyle/>
                    <a:p>
                      <a:pPr algn="ct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p>
                  </a:txBody>
                  <a:tcPr marL="9288" marR="9288" marT="0" marB="0" anchor="ctr">
                    <a:lnL w="12700" cap="flat" cmpd="sng" algn="ctr">
                      <a:solidFill>
                        <a:srgbClr val="8EAAD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107347247"/>
                  </a:ext>
                </a:extLst>
              </a:tr>
              <a:tr h="193613">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Roadside Structures</a:t>
                      </a:r>
                    </a:p>
                  </a:txBody>
                  <a:tcPr marL="9288" marR="9288" marT="0" marB="0">
                    <a:lnL>
                      <a:noFill/>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90000"/>
                        </a:lnSpc>
                      </a:pPr>
                      <a:r>
                        <a:rPr lang="en-CA"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t>
                      </a:r>
                      <a:endPar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288" marR="9288"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C000"/>
                    </a:solidFill>
                  </a:tcPr>
                </a:tc>
                <a:tc>
                  <a:txBody>
                    <a:bodyPr/>
                    <a:lstStyle/>
                    <a:p>
                      <a:pPr algn="ct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Medium</a:t>
                      </a:r>
                    </a:p>
                  </a:txBody>
                  <a:tcPr marL="9288" marR="9288" marT="0" marB="0" anchor="ctr">
                    <a:lnL w="12700" cap="flat" cmpd="sng" algn="ctr">
                      <a:solidFill>
                        <a:srgbClr val="8EAAD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393326"/>
                  </a:ext>
                </a:extLst>
              </a:tr>
              <a:tr h="184284">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Road Pavement</a:t>
                      </a:r>
                    </a:p>
                  </a:txBody>
                  <a:tcPr marL="9288" marR="9288" marT="0" marB="0">
                    <a:lnL>
                      <a:noFill/>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90000"/>
                        </a:lnSpc>
                      </a:pPr>
                      <a:r>
                        <a:rPr lang="en-C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VG</a:t>
                      </a:r>
                      <a:endPar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288" marR="9288"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B050"/>
                    </a:solidFill>
                  </a:tcPr>
                </a:tc>
                <a:tc>
                  <a:txBody>
                    <a:bodyPr/>
                    <a:lstStyle/>
                    <a:p>
                      <a:pPr algn="ct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p>
                  </a:txBody>
                  <a:tcPr marL="9288" marR="9288" marT="0" marB="0" anchor="ctr">
                    <a:lnL w="12700" cap="flat" cmpd="sng" algn="ctr">
                      <a:solidFill>
                        <a:srgbClr val="8EAAD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634440073"/>
                  </a:ext>
                </a:extLst>
              </a:tr>
              <a:tr h="193613">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Sustainable Mobility</a:t>
                      </a:r>
                    </a:p>
                  </a:txBody>
                  <a:tcPr marL="9288" marR="9288" marT="0" marB="0">
                    <a:lnL>
                      <a:noFill/>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90000"/>
                        </a:lnSpc>
                      </a:pPr>
                      <a:r>
                        <a:rPr lang="en-C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F</a:t>
                      </a:r>
                      <a:endPar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288" marR="9288"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00"/>
                    </a:solidFill>
                  </a:tcPr>
                </a:tc>
                <a:tc>
                  <a:txBody>
                    <a:bodyPr/>
                    <a:lstStyle/>
                    <a:p>
                      <a:pPr algn="ct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Medium</a:t>
                      </a:r>
                    </a:p>
                  </a:txBody>
                  <a:tcPr marL="9288" marR="9288" marT="0" marB="0" anchor="ctr">
                    <a:lnL w="12700" cap="flat" cmpd="sng" algn="ctr">
                      <a:solidFill>
                        <a:srgbClr val="8EAAD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93210784"/>
                  </a:ext>
                </a:extLst>
              </a:tr>
              <a:tr h="193613">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Traffic Management</a:t>
                      </a:r>
                    </a:p>
                  </a:txBody>
                  <a:tcPr marL="9288" marR="9288" marT="0" marB="0">
                    <a:lnL>
                      <a:noFill/>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90000"/>
                        </a:lnSpc>
                      </a:pPr>
                      <a:r>
                        <a:rPr lang="en-C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G</a:t>
                      </a:r>
                      <a:endPar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288" marR="9288"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92D050"/>
                    </a:solidFill>
                  </a:tcPr>
                </a:tc>
                <a:tc>
                  <a:txBody>
                    <a:bodyPr/>
                    <a:lstStyle/>
                    <a:p>
                      <a:pPr algn="ctr">
                        <a:lnSpc>
                          <a:spcPct val="90000"/>
                        </a:lnSpc>
                      </a:pP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Medium</a:t>
                      </a:r>
                    </a:p>
                  </a:txBody>
                  <a:tcPr marL="9288" marR="9288" marT="0" marB="0" anchor="ctr">
                    <a:lnL w="12700" cap="flat" cmpd="sng" algn="ctr">
                      <a:solidFill>
                        <a:srgbClr val="8EAAD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452669788"/>
                  </a:ext>
                </a:extLst>
              </a:tr>
              <a:tr h="193613">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Roads Stormwater Mgmt</a:t>
                      </a:r>
                    </a:p>
                  </a:txBody>
                  <a:tcPr marL="9288" marR="9288" marT="0" marB="0">
                    <a:lnL>
                      <a:noFill/>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90000"/>
                        </a:lnSpc>
                      </a:pPr>
                      <a:r>
                        <a:rPr lang="en-C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F</a:t>
                      </a:r>
                      <a:endPar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288" marR="9288"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00"/>
                    </a:solidFill>
                  </a:tcPr>
                </a:tc>
                <a:tc>
                  <a:txBody>
                    <a:bodyPr/>
                    <a:lstStyle/>
                    <a:p>
                      <a:pPr algn="ct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Medium</a:t>
                      </a:r>
                    </a:p>
                  </a:txBody>
                  <a:tcPr marL="9288" marR="9288" marT="0" marB="0" anchor="ctr">
                    <a:lnL w="12700" cap="flat" cmpd="sng" algn="ctr">
                      <a:solidFill>
                        <a:srgbClr val="8EAAD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310552819"/>
                  </a:ext>
                </a:extLst>
              </a:tr>
              <a:tr h="193613">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Road Ops Capital Assets</a:t>
                      </a:r>
                    </a:p>
                  </a:txBody>
                  <a:tcPr marL="9288" marR="9288" marT="0" marB="0">
                    <a:lnL>
                      <a:noFill/>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90000"/>
                        </a:lnSpc>
                      </a:pPr>
                      <a:r>
                        <a:rPr lang="en-C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F</a:t>
                      </a:r>
                      <a:endPar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288" marR="9288"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FFFF00"/>
                    </a:solidFill>
                  </a:tcPr>
                </a:tc>
                <a:tc>
                  <a:txBody>
                    <a:bodyPr/>
                    <a:lstStyle/>
                    <a:p>
                      <a:pPr algn="ct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Medium</a:t>
                      </a:r>
                    </a:p>
                  </a:txBody>
                  <a:tcPr marL="9288" marR="9288" marT="0" marB="0" anchor="ctr">
                    <a:lnL w="12700" cap="flat" cmpd="sng" algn="ctr">
                      <a:solidFill>
                        <a:srgbClr val="8EAAD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819784598"/>
                  </a:ext>
                </a:extLst>
              </a:tr>
              <a:tr h="184284">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Fleet</a:t>
                      </a:r>
                    </a:p>
                  </a:txBody>
                  <a:tcPr marL="9288" marR="9288" marT="0" marB="0">
                    <a:lnL>
                      <a:noFill/>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90000"/>
                        </a:lnSpc>
                      </a:pPr>
                      <a:r>
                        <a:rPr lang="en-C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VG</a:t>
                      </a:r>
                      <a:endPar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288" marR="9288"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B050"/>
                    </a:solidFill>
                  </a:tcPr>
                </a:tc>
                <a:tc>
                  <a:txBody>
                    <a:bodyPr/>
                    <a:lstStyle/>
                    <a:p>
                      <a:pPr algn="ctr">
                        <a:lnSpc>
                          <a:spcPct val="90000"/>
                        </a:lnSpc>
                      </a:pP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p>
                  </a:txBody>
                  <a:tcPr marL="9288" marR="9288" marT="0" marB="0" anchor="ctr">
                    <a:lnL w="12700" cap="flat" cmpd="sng" algn="ctr">
                      <a:solidFill>
                        <a:srgbClr val="8EAAD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12622777"/>
                  </a:ext>
                </a:extLst>
              </a:tr>
              <a:tr h="184284">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Rapidways</a:t>
                      </a:r>
                    </a:p>
                  </a:txBody>
                  <a:tcPr marL="9288" marR="9288" marT="0" marB="0">
                    <a:lnL>
                      <a:noFill/>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90000"/>
                        </a:lnSpc>
                      </a:pPr>
                      <a:r>
                        <a:rPr lang="en-C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VG</a:t>
                      </a:r>
                      <a:endPar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288" marR="9288"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B050"/>
                    </a:solidFill>
                  </a:tcPr>
                </a:tc>
                <a:tc>
                  <a:txBody>
                    <a:bodyPr/>
                    <a:lstStyle/>
                    <a:p>
                      <a:pPr algn="ctr">
                        <a:lnSpc>
                          <a:spcPct val="90000"/>
                        </a:lnSpc>
                      </a:pP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a:t>
                      </a:r>
                    </a:p>
                  </a:txBody>
                  <a:tcPr marL="9288" marR="9288" marT="0" marB="0" anchor="ctr">
                    <a:lnL w="12700" cap="flat" cmpd="sng" algn="ctr">
                      <a:solidFill>
                        <a:srgbClr val="8EAAD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720525696"/>
                  </a:ext>
                </a:extLst>
              </a:tr>
              <a:tr h="193613">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nSpc>
                          <a:spcPct val="90000"/>
                        </a:lnSpc>
                      </a:pPr>
                      <a:r>
                        <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rPr>
                        <a:t>Transit</a:t>
                      </a:r>
                    </a:p>
                  </a:txBody>
                  <a:tcPr marL="9288" marR="9288" marT="0" marB="0">
                    <a:lnL>
                      <a:noFill/>
                    </a:lnL>
                    <a:lnR>
                      <a:noFill/>
                    </a:lnR>
                    <a:lnT w="12700" cap="flat" cmpd="sng" algn="ctr">
                      <a:solidFill>
                        <a:srgbClr val="8EAADB"/>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pPr>
                      <a:r>
                        <a:rPr lang="en-CA" sz="1200" b="1">
                          <a:solidFill>
                            <a:srgbClr val="000000"/>
                          </a:solidFill>
                          <a:effectLst/>
                          <a:latin typeface="Arial" panose="020B0604020202020204" pitchFamily="34" charset="0"/>
                          <a:ea typeface="Calibri" panose="020F0502020204030204" pitchFamily="34" charset="0"/>
                          <a:cs typeface="Arial" panose="020B0604020202020204" pitchFamily="34" charset="0"/>
                        </a:rPr>
                        <a:t>G</a:t>
                      </a:r>
                      <a:endParaRPr lang="en-CA"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9288" marR="9288"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90000"/>
                        </a:lnSpc>
                      </a:pP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Medium</a:t>
                      </a:r>
                    </a:p>
                  </a:txBody>
                  <a:tcPr marL="9288" marR="9288" marT="0" marB="0" anchor="ctr">
                    <a:lnL w="12700" cap="flat" cmpd="sng" algn="ctr">
                      <a:solidFill>
                        <a:srgbClr val="8EAAD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5065802"/>
                  </a:ext>
                </a:extLst>
              </a:tr>
            </a:tbl>
          </a:graphicData>
        </a:graphic>
      </p:graphicFrame>
    </p:spTree>
    <p:extLst>
      <p:ext uri="{BB962C8B-B14F-4D97-AF65-F5344CB8AC3E}">
        <p14:creationId xmlns:p14="http://schemas.microsoft.com/office/powerpoint/2010/main" val="1832318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296DA9-2FFF-93A1-D911-7E4F7446848D}"/>
              </a:ext>
            </a:extLst>
          </p:cNvPr>
          <p:cNvSpPr txBox="1"/>
          <p:nvPr/>
        </p:nvSpPr>
        <p:spPr>
          <a:xfrm>
            <a:off x="449071" y="93218"/>
            <a:ext cx="10625004" cy="1325564"/>
          </a:xfrm>
          <a:prstGeom prst="rect">
            <a:avLst/>
          </a:prstGeom>
        </p:spPr>
        <p:txBody>
          <a:bodyPr vert="horz" lIns="121920" tIns="60960" rIns="121920" bIns="60960" rtlCol="0" anchor="ctr">
            <a:normAutofit/>
          </a:bodyPr>
          <a:lstStyle/>
          <a:p>
            <a:pPr defTabSz="1219170">
              <a:lnSpc>
                <a:spcPct val="90000"/>
              </a:lnSpc>
              <a:spcBef>
                <a:spcPct val="0"/>
              </a:spcBef>
              <a:spcAft>
                <a:spcPts val="800"/>
              </a:spcAft>
              <a:defRPr/>
            </a:pPr>
            <a:r>
              <a:rPr lang="en-US" sz="4000" b="1" dirty="0">
                <a:latin typeface="Arial" panose="020B0604020202020204" pitchFamily="34" charset="0"/>
                <a:ea typeface="Roboto" panose="02000000000000000000" pitchFamily="2" charset="0"/>
                <a:cs typeface="Arial" panose="020B0604020202020204" pitchFamily="34" charset="0"/>
              </a:rPr>
              <a:t>Future Demand</a:t>
            </a:r>
          </a:p>
        </p:txBody>
      </p:sp>
      <p:graphicFrame>
        <p:nvGraphicFramePr>
          <p:cNvPr id="2" name="Table 1">
            <a:extLst>
              <a:ext uri="{FF2B5EF4-FFF2-40B4-BE49-F238E27FC236}">
                <a16:creationId xmlns:a16="http://schemas.microsoft.com/office/drawing/2014/main" id="{D6304593-9040-29C9-AE31-4EF0C826483C}"/>
              </a:ext>
            </a:extLst>
          </p:cNvPr>
          <p:cNvGraphicFramePr>
            <a:graphicFrameLocks noGrp="1"/>
          </p:cNvGraphicFramePr>
          <p:nvPr>
            <p:extLst>
              <p:ext uri="{D42A27DB-BD31-4B8C-83A1-F6EECF244321}">
                <p14:modId xmlns:p14="http://schemas.microsoft.com/office/powerpoint/2010/main" val="2164149202"/>
              </p:ext>
            </p:extLst>
          </p:nvPr>
        </p:nvGraphicFramePr>
        <p:xfrm>
          <a:off x="1796864" y="1567310"/>
          <a:ext cx="8680635" cy="4776376"/>
        </p:xfrm>
        <a:graphic>
          <a:graphicData uri="http://schemas.openxmlformats.org/drawingml/2006/table">
            <a:tbl>
              <a:tblPr firstRow="1" firstCol="1" lastRow="1" lastCol="1" bandRow="1" bandCol="1"/>
              <a:tblGrid>
                <a:gridCol w="2461673">
                  <a:extLst>
                    <a:ext uri="{9D8B030D-6E8A-4147-A177-3AD203B41FA5}">
                      <a16:colId xmlns:a16="http://schemas.microsoft.com/office/drawing/2014/main" val="2148871594"/>
                    </a:ext>
                  </a:extLst>
                </a:gridCol>
                <a:gridCol w="3109481">
                  <a:extLst>
                    <a:ext uri="{9D8B030D-6E8A-4147-A177-3AD203B41FA5}">
                      <a16:colId xmlns:a16="http://schemas.microsoft.com/office/drawing/2014/main" val="534547171"/>
                    </a:ext>
                  </a:extLst>
                </a:gridCol>
                <a:gridCol w="3109481">
                  <a:extLst>
                    <a:ext uri="{9D8B030D-6E8A-4147-A177-3AD203B41FA5}">
                      <a16:colId xmlns:a16="http://schemas.microsoft.com/office/drawing/2014/main" val="2203781493"/>
                    </a:ext>
                  </a:extLst>
                </a:gridCol>
              </a:tblGrid>
              <a:tr h="203797">
                <a:tc>
                  <a:txBody>
                    <a:bodyPr/>
                    <a:lstStyle/>
                    <a:p>
                      <a:pPr algn="ctr">
                        <a:lnSpc>
                          <a:spcPct val="90000"/>
                        </a:lnSpc>
                        <a:spcBef>
                          <a:spcPts val="200"/>
                        </a:spcBef>
                        <a:spcAft>
                          <a:spcPts val="200"/>
                        </a:spcAft>
                      </a:pPr>
                      <a:r>
                        <a:rPr lang="en-CA"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Demand Drivers</a:t>
                      </a:r>
                    </a:p>
                  </a:txBody>
                  <a:tcPr marL="75609" marR="75609" marT="19603" marB="196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90000"/>
                        </a:lnSpc>
                        <a:spcBef>
                          <a:spcPts val="200"/>
                        </a:spcBef>
                        <a:spcAft>
                          <a:spcPts val="200"/>
                        </a:spcAft>
                      </a:pPr>
                      <a:r>
                        <a:rPr lang="en-CA"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Impact on Data Services</a:t>
                      </a:r>
                    </a:p>
                  </a:txBody>
                  <a:tcPr marL="75609" marR="75609" marT="19603" marB="196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90000"/>
                        </a:lnSpc>
                        <a:spcBef>
                          <a:spcPts val="200"/>
                        </a:spcBef>
                        <a:spcAft>
                          <a:spcPts val="200"/>
                        </a:spcAft>
                      </a:pPr>
                      <a:r>
                        <a:rPr lang="en-CA"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Demand Management Plan</a:t>
                      </a:r>
                    </a:p>
                  </a:txBody>
                  <a:tcPr marL="75609" marR="75609" marT="19603" marB="196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4075763030"/>
                  </a:ext>
                </a:extLst>
              </a:tr>
              <a:tr h="532981">
                <a:tc>
                  <a:txBody>
                    <a:bodyPr/>
                    <a:lstStyle/>
                    <a:p>
                      <a:pP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Growth</a:t>
                      </a:r>
                    </a:p>
                  </a:txBody>
                  <a:tcPr marL="75609" marR="75609" marT="19603" marB="196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Increased demand for all data lifecycle activities (create location and description data, collect AM Planning data, analyse data, maintain data)</a:t>
                      </a:r>
                    </a:p>
                  </a:txBody>
                  <a:tcPr marL="75609" marR="75609" marT="19603" marB="196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Non-asset solutions to reduce asset portfolio size including operational efficiencies</a:t>
                      </a:r>
                    </a:p>
                  </a:txBody>
                  <a:tcPr marL="75609" marR="75609" marT="19603" marB="196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469794"/>
                  </a:ext>
                </a:extLst>
              </a:tr>
              <a:tr h="532981">
                <a:tc>
                  <a:txBody>
                    <a:bodyPr/>
                    <a:lstStyle/>
                    <a:p>
                      <a:pP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Service and Asset Downloads and Uploads</a:t>
                      </a:r>
                    </a:p>
                  </a:txBody>
                  <a:tcPr marL="75609" marR="75609" marT="19603" marB="196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CA"/>
                    </a:p>
                  </a:txBody>
                  <a:tcPr/>
                </a:tc>
                <a:tc>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Non-asset solutions to reduce the data services including improved as built and asset handover data</a:t>
                      </a:r>
                    </a:p>
                  </a:txBody>
                  <a:tcPr marL="75609" marR="75609" marT="19603" marB="196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165165"/>
                  </a:ext>
                </a:extLst>
              </a:tr>
              <a:tr h="520784">
                <a:tc rowSpan="2">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Aging Infrastructure</a:t>
                      </a:r>
                    </a:p>
                  </a:txBody>
                  <a:tcPr marL="75609" marR="75609" marT="19603" marB="196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Increased demand to collect dynamic AM planning (condition) data</a:t>
                      </a:r>
                    </a:p>
                  </a:txBody>
                  <a:tcPr marL="75609" marR="75609" marT="19603" marB="196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Automate data collection</a:t>
                      </a:r>
                    </a:p>
                  </a:txBody>
                  <a:tcPr marL="75609" marR="75609" marT="19603" marB="196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7375894"/>
                  </a:ext>
                </a:extLst>
              </a:tr>
              <a:tr h="681609">
                <a:tc vMerge="1">
                  <a:txBody>
                    <a:bodyPr/>
                    <a:lstStyle/>
                    <a:p>
                      <a:endParaRPr lang="en-CA"/>
                    </a:p>
                  </a:txBody>
                  <a:tcPr/>
                </a:tc>
                <a:tc>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Increased demand to recreate location and description data and condition data upon rehabilitation or replacement</a:t>
                      </a:r>
                    </a:p>
                  </a:txBody>
                  <a:tcPr marL="75609" marR="75609" marT="19603" marB="196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Non-asset solutions to reduce the data services including improved as built and asset handover data</a:t>
                      </a:r>
                    </a:p>
                  </a:txBody>
                  <a:tcPr marL="75609" marR="75609" marT="19603" marB="196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676594"/>
                  </a:ext>
                </a:extLst>
              </a:tr>
              <a:tr h="363373">
                <a:tc>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AM Planning for O.Reg. 588/17</a:t>
                      </a:r>
                    </a:p>
                  </a:txBody>
                  <a:tcPr marL="75609" marR="75609" marT="19603" marB="196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90000"/>
                        </a:lnSpc>
                        <a:spcBef>
                          <a:spcPts val="200"/>
                        </a:spcBef>
                        <a:spcAft>
                          <a:spcPts val="200"/>
                        </a:spcAft>
                      </a:pPr>
                      <a:r>
                        <a:rPr lang="en-C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Increased need to create and collect different data attributes and analyse different measures</a:t>
                      </a:r>
                      <a:endPar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75609" marR="75609" marT="19603" marB="196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Improve AM processes, people, systems and data including business intelligence</a:t>
                      </a:r>
                    </a:p>
                  </a:txBody>
                  <a:tcPr marL="75609" marR="75609" marT="19603" marB="196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543285"/>
                  </a:ext>
                </a:extLst>
              </a:tr>
              <a:tr h="169608">
                <a:tc rowSpan="3">
                  <a:txBody>
                    <a:bodyPr/>
                    <a:lstStyle/>
                    <a:p>
                      <a:pP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Technology Innovations</a:t>
                      </a:r>
                    </a:p>
                  </a:txBody>
                  <a:tcPr marL="75609" marR="75609" marT="19603" marB="196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4130651784"/>
                  </a:ext>
                </a:extLst>
              </a:tr>
              <a:tr h="368389">
                <a:tc vMerge="1">
                  <a:txBody>
                    <a:bodyPr/>
                    <a:lstStyle/>
                    <a:p>
                      <a:endParaRPr lang="en-CA"/>
                    </a:p>
                  </a:txBody>
                  <a:tcPr/>
                </a:tc>
                <a:tc>
                  <a:txBody>
                    <a:bodyPr/>
                    <a:lstStyle/>
                    <a:p>
                      <a:pP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increased demand for real-time AM planning data</a:t>
                      </a:r>
                    </a:p>
                  </a:txBody>
                  <a:tcPr marL="75609" marR="75609" marT="19603" marB="196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3975659512"/>
                  </a:ext>
                </a:extLst>
              </a:tr>
              <a:tr h="532981">
                <a:tc vMerge="1">
                  <a:txBody>
                    <a:bodyPr/>
                    <a:lstStyle/>
                    <a:p>
                      <a:endParaRPr lang="en-CA"/>
                    </a:p>
                  </a:txBody>
                  <a:tcPr/>
                </a:tc>
                <a:tc>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Increased need for “big data”: volume, velocity, value and variety</a:t>
                      </a:r>
                    </a:p>
                  </a:txBody>
                  <a:tcPr marL="75609" marR="75609" marT="19603" marB="196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Increase understanding of benefits and use of business intelligence among stakeholders</a:t>
                      </a:r>
                    </a:p>
                  </a:txBody>
                  <a:tcPr marL="75609" marR="75609" marT="19603" marB="196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668353"/>
                  </a:ext>
                </a:extLst>
              </a:tr>
              <a:tr h="842435">
                <a:tc>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Data Sharing</a:t>
                      </a:r>
                    </a:p>
                  </a:txBody>
                  <a:tcPr marL="75609" marR="75609" marT="19603" marB="196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Bef>
                          <a:spcPts val="200"/>
                        </a:spcBef>
                        <a:spcAft>
                          <a:spcPts val="200"/>
                        </a:spcAft>
                      </a:pPr>
                      <a:r>
                        <a:rPr lang="en-C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Increased demand to maintain data (more stakeholders to make data available to when needed and more datasets to assure consistency across)</a:t>
                      </a:r>
                      <a:endPar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75609" marR="75609" marT="19603" marB="196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Educate data managers, stewards and producers about the needs of all consumers</a:t>
                      </a:r>
                    </a:p>
                  </a:txBody>
                  <a:tcPr marL="75609" marR="75609" marT="19603" marB="196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055055"/>
                  </a:ext>
                </a:extLst>
              </a:tr>
            </a:tbl>
          </a:graphicData>
        </a:graphic>
      </p:graphicFrame>
      <p:sp>
        <p:nvSpPr>
          <p:cNvPr id="3" name="TextBox 2">
            <a:extLst>
              <a:ext uri="{FF2B5EF4-FFF2-40B4-BE49-F238E27FC236}">
                <a16:creationId xmlns:a16="http://schemas.microsoft.com/office/drawing/2014/main" id="{A4DFC36C-B821-5BE5-9AA1-08AFF055B032}"/>
              </a:ext>
            </a:extLst>
          </p:cNvPr>
          <p:cNvSpPr txBox="1"/>
          <p:nvPr/>
        </p:nvSpPr>
        <p:spPr>
          <a:xfrm>
            <a:off x="1662544" y="1114095"/>
            <a:ext cx="6179128" cy="400110"/>
          </a:xfrm>
          <a:prstGeom prst="rect">
            <a:avLst/>
          </a:prstGeom>
          <a:noFill/>
        </p:spPr>
        <p:txBody>
          <a:bodyPr wrap="square" rtlCol="0">
            <a:spAutoFit/>
          </a:bodyPr>
          <a:lstStyle/>
          <a:p>
            <a:r>
              <a:rPr lang="en-CA" sz="2000" b="1">
                <a:solidFill>
                  <a:schemeClr val="accent1"/>
                </a:solidFill>
                <a:latin typeface="Arial" panose="020B0604020202020204" pitchFamily="34" charset="0"/>
                <a:cs typeface="Arial" panose="020B0604020202020204" pitchFamily="34" charset="0"/>
              </a:rPr>
              <a:t>Demand Management Plan Summary</a:t>
            </a:r>
          </a:p>
        </p:txBody>
      </p:sp>
    </p:spTree>
    <p:extLst>
      <p:ext uri="{BB962C8B-B14F-4D97-AF65-F5344CB8AC3E}">
        <p14:creationId xmlns:p14="http://schemas.microsoft.com/office/powerpoint/2010/main" val="323159435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F37396-AAE2-79E1-3711-6B28EAB9346B}"/>
              </a:ext>
            </a:extLst>
          </p:cNvPr>
          <p:cNvSpPr txBox="1"/>
          <p:nvPr/>
        </p:nvSpPr>
        <p:spPr>
          <a:xfrm>
            <a:off x="3697794" y="2649349"/>
            <a:ext cx="5464968" cy="1559301"/>
          </a:xfrm>
          <a:prstGeom prst="rect">
            <a:avLst/>
          </a:prstGeom>
        </p:spPr>
        <p:txBody>
          <a:bodyPr vert="horz" lIns="91440" tIns="45720" rIns="91440" bIns="45720" rtlCol="0" anchor="ctr">
            <a:normAutofit/>
          </a:bodyPr>
          <a:lstStyle/>
          <a:p>
            <a:pPr>
              <a:lnSpc>
                <a:spcPct val="90000"/>
              </a:lnSpc>
              <a:spcBef>
                <a:spcPct val="0"/>
              </a:spcBef>
              <a:spcAft>
                <a:spcPts val="800"/>
              </a:spcAft>
              <a:defRPr/>
            </a:pPr>
            <a:r>
              <a:rPr lang="en-US" sz="4000" b="1" dirty="0">
                <a:latin typeface="Arial" panose="020B0604020202020204" pitchFamily="34" charset="0"/>
                <a:ea typeface="+mj-ea"/>
                <a:cs typeface="Arial" panose="020B0604020202020204" pitchFamily="34" charset="0"/>
              </a:rPr>
              <a:t>Risk Management</a:t>
            </a:r>
          </a:p>
        </p:txBody>
      </p:sp>
    </p:spTree>
    <p:extLst>
      <p:ext uri="{BB962C8B-B14F-4D97-AF65-F5344CB8AC3E}">
        <p14:creationId xmlns:p14="http://schemas.microsoft.com/office/powerpoint/2010/main" val="3331360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296DA9-2FFF-93A1-D911-7E4F7446848D}"/>
              </a:ext>
            </a:extLst>
          </p:cNvPr>
          <p:cNvSpPr txBox="1"/>
          <p:nvPr/>
        </p:nvSpPr>
        <p:spPr>
          <a:xfrm>
            <a:off x="449071" y="93218"/>
            <a:ext cx="10625004" cy="1325564"/>
          </a:xfrm>
          <a:prstGeom prst="rect">
            <a:avLst/>
          </a:prstGeom>
        </p:spPr>
        <p:txBody>
          <a:bodyPr vert="horz" lIns="121920" tIns="60960" rIns="121920" bIns="60960" rtlCol="0" anchor="ctr">
            <a:normAutofit/>
          </a:bodyPr>
          <a:lstStyle/>
          <a:p>
            <a:pPr defTabSz="1219170">
              <a:lnSpc>
                <a:spcPct val="90000"/>
              </a:lnSpc>
              <a:spcBef>
                <a:spcPct val="0"/>
              </a:spcBef>
              <a:spcAft>
                <a:spcPts val="800"/>
              </a:spcAft>
              <a:defRPr/>
            </a:pPr>
            <a:r>
              <a:rPr lang="en-US" sz="4000" b="1" dirty="0">
                <a:latin typeface="Arial" panose="020B0604020202020204" pitchFamily="34" charset="0"/>
                <a:ea typeface="Roboto" panose="02000000000000000000" pitchFamily="2" charset="0"/>
                <a:cs typeface="Arial" panose="020B0604020202020204" pitchFamily="34" charset="0"/>
              </a:rPr>
              <a:t>Risk Management Plan</a:t>
            </a:r>
          </a:p>
        </p:txBody>
      </p:sp>
      <p:sp>
        <p:nvSpPr>
          <p:cNvPr id="4" name="Rectangle 2">
            <a:extLst>
              <a:ext uri="{FF2B5EF4-FFF2-40B4-BE49-F238E27FC236}">
                <a16:creationId xmlns:a16="http://schemas.microsoft.com/office/drawing/2014/main" id="{E1EAAA41-BB23-34C8-5EB4-DAFE24CBE748}"/>
              </a:ext>
            </a:extLst>
          </p:cNvPr>
          <p:cNvSpPr txBox="1">
            <a:spLocks noChangeArrowheads="1"/>
          </p:cNvSpPr>
          <p:nvPr/>
        </p:nvSpPr>
        <p:spPr bwMode="auto">
          <a:xfrm>
            <a:off x="805504" y="5823281"/>
            <a:ext cx="6500113"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3000">
                <a:solidFill>
                  <a:schemeClr val="tx1"/>
                </a:solidFill>
                <a:latin typeface="+mj-lt"/>
                <a:ea typeface="+mj-ea"/>
                <a:cs typeface="+mj-cs"/>
              </a:defRPr>
            </a:lvl1pPr>
            <a:lvl2pPr algn="l" rtl="0" fontAlgn="base">
              <a:spcBef>
                <a:spcPct val="0"/>
              </a:spcBef>
              <a:spcAft>
                <a:spcPct val="0"/>
              </a:spcAft>
              <a:defRPr sz="3000">
                <a:solidFill>
                  <a:schemeClr val="tx1"/>
                </a:solidFill>
                <a:latin typeface="Arial" charset="0"/>
              </a:defRPr>
            </a:lvl2pPr>
            <a:lvl3pPr algn="l" rtl="0" fontAlgn="base">
              <a:spcBef>
                <a:spcPct val="0"/>
              </a:spcBef>
              <a:spcAft>
                <a:spcPct val="0"/>
              </a:spcAft>
              <a:defRPr sz="3000">
                <a:solidFill>
                  <a:schemeClr val="tx1"/>
                </a:solidFill>
                <a:latin typeface="Arial" charset="0"/>
              </a:defRPr>
            </a:lvl3pPr>
            <a:lvl4pPr algn="l" rtl="0" fontAlgn="base">
              <a:spcBef>
                <a:spcPct val="0"/>
              </a:spcBef>
              <a:spcAft>
                <a:spcPct val="0"/>
              </a:spcAft>
              <a:defRPr sz="3000">
                <a:solidFill>
                  <a:schemeClr val="tx1"/>
                </a:solidFill>
                <a:latin typeface="Arial" charset="0"/>
              </a:defRPr>
            </a:lvl4pPr>
            <a:lvl5pPr algn="l" rtl="0" fontAlgn="base">
              <a:spcBef>
                <a:spcPct val="0"/>
              </a:spcBef>
              <a:spcAft>
                <a:spcPct val="0"/>
              </a:spcAft>
              <a:defRPr sz="3000">
                <a:solidFill>
                  <a:schemeClr val="tx1"/>
                </a:solidFill>
                <a:latin typeface="Arial" charset="0"/>
              </a:defRPr>
            </a:lvl5pPr>
            <a:lvl6pPr marL="457200" algn="l" rtl="0" fontAlgn="base">
              <a:spcBef>
                <a:spcPct val="0"/>
              </a:spcBef>
              <a:spcAft>
                <a:spcPct val="0"/>
              </a:spcAft>
              <a:defRPr sz="3000">
                <a:solidFill>
                  <a:schemeClr val="tx1"/>
                </a:solidFill>
                <a:latin typeface="Arial" charset="0"/>
              </a:defRPr>
            </a:lvl6pPr>
            <a:lvl7pPr marL="914400" algn="l" rtl="0" fontAlgn="base">
              <a:spcBef>
                <a:spcPct val="0"/>
              </a:spcBef>
              <a:spcAft>
                <a:spcPct val="0"/>
              </a:spcAft>
              <a:defRPr sz="3000">
                <a:solidFill>
                  <a:schemeClr val="tx1"/>
                </a:solidFill>
                <a:latin typeface="Arial" charset="0"/>
              </a:defRPr>
            </a:lvl7pPr>
            <a:lvl8pPr marL="1371600" algn="l" rtl="0" fontAlgn="base">
              <a:spcBef>
                <a:spcPct val="0"/>
              </a:spcBef>
              <a:spcAft>
                <a:spcPct val="0"/>
              </a:spcAft>
              <a:defRPr sz="3000">
                <a:solidFill>
                  <a:schemeClr val="tx1"/>
                </a:solidFill>
                <a:latin typeface="Arial" charset="0"/>
              </a:defRPr>
            </a:lvl8pPr>
            <a:lvl9pPr marL="1828800" algn="l" rtl="0" fontAlgn="base">
              <a:spcBef>
                <a:spcPct val="0"/>
              </a:spcBef>
              <a:spcAft>
                <a:spcPct val="0"/>
              </a:spcAft>
              <a:defRPr sz="3000">
                <a:solidFill>
                  <a:schemeClr val="tx1"/>
                </a:solidFill>
                <a:latin typeface="Arial" charset="0"/>
              </a:defRPr>
            </a:lvl9pPr>
          </a:lstStyle>
          <a:p>
            <a:pPr algn="ctr" defTabSz="1219170">
              <a:defRPr/>
            </a:pPr>
            <a:r>
              <a:rPr lang="en-AU" sz="1867" b="1" dirty="0">
                <a:latin typeface="Arial" panose="020B0604020202020204" pitchFamily="34" charset="0"/>
                <a:cs typeface="Arial" panose="020B0604020202020204" pitchFamily="34" charset="0"/>
              </a:rPr>
              <a:t>ISO 31000 Risk Management Standard</a:t>
            </a:r>
          </a:p>
        </p:txBody>
      </p:sp>
      <p:sp>
        <p:nvSpPr>
          <p:cNvPr id="5" name="TextBox 4">
            <a:extLst>
              <a:ext uri="{FF2B5EF4-FFF2-40B4-BE49-F238E27FC236}">
                <a16:creationId xmlns:a16="http://schemas.microsoft.com/office/drawing/2014/main" id="{130213F3-FAF4-5E4C-BEC3-99818C664727}"/>
              </a:ext>
            </a:extLst>
          </p:cNvPr>
          <p:cNvSpPr txBox="1"/>
          <p:nvPr/>
        </p:nvSpPr>
        <p:spPr>
          <a:xfrm>
            <a:off x="7630288" y="1910015"/>
            <a:ext cx="4046693" cy="622715"/>
          </a:xfrm>
          <a:prstGeom prst="rect">
            <a:avLst/>
          </a:prstGeom>
          <a:solidFill>
            <a:srgbClr val="0065A4"/>
          </a:solidFill>
          <a:ln w="9525" cap="flat" cmpd="sng" algn="ctr">
            <a:noFill/>
            <a:prstDash val="solid"/>
          </a:ln>
          <a:effectLst/>
        </p:spPr>
        <p:txBody>
          <a:bodyPr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1219170" fontAlgn="base">
              <a:spcBef>
                <a:spcPct val="0"/>
              </a:spcBef>
              <a:spcAft>
                <a:spcPct val="0"/>
              </a:spcAft>
              <a:defRPr/>
            </a:pPr>
            <a:r>
              <a:rPr lang="en-US" sz="1600" kern="0">
                <a:solidFill>
                  <a:schemeClr val="bg1"/>
                </a:solidFill>
                <a:latin typeface="+mj-lt"/>
                <a:cs typeface="Arial"/>
              </a:rPr>
              <a:t>Risk = Likelihood x Consequence</a:t>
            </a:r>
          </a:p>
        </p:txBody>
      </p:sp>
      <p:grpSp>
        <p:nvGrpSpPr>
          <p:cNvPr id="10" name="Group 9">
            <a:extLst>
              <a:ext uri="{FF2B5EF4-FFF2-40B4-BE49-F238E27FC236}">
                <a16:creationId xmlns:a16="http://schemas.microsoft.com/office/drawing/2014/main" id="{42704970-3999-2D23-611A-18E96808DE70}"/>
              </a:ext>
            </a:extLst>
          </p:cNvPr>
          <p:cNvGrpSpPr/>
          <p:nvPr/>
        </p:nvGrpSpPr>
        <p:grpSpPr>
          <a:xfrm>
            <a:off x="805504" y="1732165"/>
            <a:ext cx="6500113" cy="3797761"/>
            <a:chOff x="3957520" y="1602429"/>
            <a:chExt cx="4875085" cy="2848321"/>
          </a:xfrm>
        </p:grpSpPr>
        <p:grpSp>
          <p:nvGrpSpPr>
            <p:cNvPr id="11" name="Group 10">
              <a:extLst>
                <a:ext uri="{FF2B5EF4-FFF2-40B4-BE49-F238E27FC236}">
                  <a16:creationId xmlns:a16="http://schemas.microsoft.com/office/drawing/2014/main" id="{FC57E433-EC87-67E0-B5A6-32C164A3C0E3}"/>
                </a:ext>
              </a:extLst>
            </p:cNvPr>
            <p:cNvGrpSpPr/>
            <p:nvPr/>
          </p:nvGrpSpPr>
          <p:grpSpPr>
            <a:xfrm>
              <a:off x="3957520" y="1602429"/>
              <a:ext cx="4875085" cy="2848321"/>
              <a:chOff x="1716293" y="2935217"/>
              <a:chExt cx="4875085" cy="2848321"/>
            </a:xfrm>
          </p:grpSpPr>
          <p:cxnSp>
            <p:nvCxnSpPr>
              <p:cNvPr id="23" name="Elbow Connector 23">
                <a:extLst>
                  <a:ext uri="{FF2B5EF4-FFF2-40B4-BE49-F238E27FC236}">
                    <a16:creationId xmlns:a16="http://schemas.microsoft.com/office/drawing/2014/main" id="{22F2DA56-DE3F-4506-00E2-B183E0FE96AF}"/>
                  </a:ext>
                </a:extLst>
              </p:cNvPr>
              <p:cNvCxnSpPr>
                <a:stCxn id="30" idx="0"/>
                <a:endCxn id="29" idx="0"/>
              </p:cNvCxnSpPr>
              <p:nvPr/>
            </p:nvCxnSpPr>
            <p:spPr>
              <a:xfrm rot="5400000" flipH="1" flipV="1">
                <a:off x="4782705" y="2307413"/>
                <a:ext cx="600224" cy="1855834"/>
              </a:xfrm>
              <a:prstGeom prst="bentConnector3">
                <a:avLst>
                  <a:gd name="adj1" fmla="val 133516"/>
                </a:avLst>
              </a:prstGeom>
              <a:noFill/>
              <a:ln w="19050" cap="flat" cmpd="sng" algn="ctr">
                <a:solidFill>
                  <a:schemeClr val="tx1"/>
                </a:solidFill>
                <a:prstDash val="solid"/>
                <a:headEnd type="triangle" w="med" len="med"/>
                <a:tailEnd type="none" w="med" len="med"/>
              </a:ln>
              <a:effectLst/>
            </p:spPr>
          </p:cxnSp>
          <p:cxnSp>
            <p:nvCxnSpPr>
              <p:cNvPr id="24" name="Straight Arrow Connector 23">
                <a:extLst>
                  <a:ext uri="{FF2B5EF4-FFF2-40B4-BE49-F238E27FC236}">
                    <a16:creationId xmlns:a16="http://schemas.microsoft.com/office/drawing/2014/main" id="{68CBF30B-B5AC-7855-5392-9FF4F01C1E03}"/>
                  </a:ext>
                </a:extLst>
              </p:cNvPr>
              <p:cNvCxnSpPr/>
              <p:nvPr/>
            </p:nvCxnSpPr>
            <p:spPr>
              <a:xfrm>
                <a:off x="6110223" y="3895415"/>
                <a:ext cx="0" cy="152413"/>
              </a:xfrm>
              <a:prstGeom prst="straightConnector1">
                <a:avLst/>
              </a:prstGeom>
              <a:noFill/>
              <a:ln w="19050" cap="flat" cmpd="sng" algn="ctr">
                <a:solidFill>
                  <a:srgbClr val="000000"/>
                </a:solidFill>
                <a:prstDash val="solid"/>
                <a:headEnd type="none" w="med" len="med"/>
                <a:tailEnd type="triangle" w="med" len="med"/>
              </a:ln>
              <a:effectLst/>
            </p:spPr>
          </p:cxnSp>
          <p:cxnSp>
            <p:nvCxnSpPr>
              <p:cNvPr id="25" name="Straight Arrow Connector 24">
                <a:extLst>
                  <a:ext uri="{FF2B5EF4-FFF2-40B4-BE49-F238E27FC236}">
                    <a16:creationId xmlns:a16="http://schemas.microsoft.com/office/drawing/2014/main" id="{473AB378-7097-07DC-A626-05ED4E59155F}"/>
                  </a:ext>
                </a:extLst>
              </p:cNvPr>
              <p:cNvCxnSpPr/>
              <p:nvPr/>
            </p:nvCxnSpPr>
            <p:spPr>
              <a:xfrm>
                <a:off x="6110223" y="4453661"/>
                <a:ext cx="0" cy="152413"/>
              </a:xfrm>
              <a:prstGeom prst="straightConnector1">
                <a:avLst/>
              </a:prstGeom>
              <a:noFill/>
              <a:ln w="19050" cap="flat" cmpd="sng" algn="ctr">
                <a:solidFill>
                  <a:srgbClr val="000000"/>
                </a:solidFill>
                <a:prstDash val="solid"/>
                <a:headEnd type="none" w="med" len="med"/>
                <a:tailEnd type="triangle" w="med" len="med"/>
              </a:ln>
              <a:effectLst/>
            </p:spPr>
          </p:cxnSp>
          <p:grpSp>
            <p:nvGrpSpPr>
              <p:cNvPr id="26" name="Group 25">
                <a:extLst>
                  <a:ext uri="{FF2B5EF4-FFF2-40B4-BE49-F238E27FC236}">
                    <a16:creationId xmlns:a16="http://schemas.microsoft.com/office/drawing/2014/main" id="{C5FF60BE-10BA-87D7-B65F-3E8CEB841788}"/>
                  </a:ext>
                </a:extLst>
              </p:cNvPr>
              <p:cNvGrpSpPr/>
              <p:nvPr/>
            </p:nvGrpSpPr>
            <p:grpSpPr>
              <a:xfrm>
                <a:off x="1716293" y="2935217"/>
                <a:ext cx="4875085" cy="2848321"/>
                <a:chOff x="1647604" y="2148151"/>
                <a:chExt cx="4875085" cy="2848321"/>
              </a:xfrm>
            </p:grpSpPr>
            <p:sp>
              <p:nvSpPr>
                <p:cNvPr id="27" name="Rectangle 26">
                  <a:extLst>
                    <a:ext uri="{FF2B5EF4-FFF2-40B4-BE49-F238E27FC236}">
                      <a16:creationId xmlns:a16="http://schemas.microsoft.com/office/drawing/2014/main" id="{B4865A9B-A01B-318B-35B7-466105631BEA}"/>
                    </a:ext>
                  </a:extLst>
                </p:cNvPr>
                <p:cNvSpPr/>
                <p:nvPr/>
              </p:nvSpPr>
              <p:spPr>
                <a:xfrm>
                  <a:off x="1647604" y="2148151"/>
                  <a:ext cx="1163415" cy="2848320"/>
                </a:xfrm>
                <a:prstGeom prst="rect">
                  <a:avLst/>
                </a:prstGeom>
                <a:solidFill>
                  <a:srgbClr val="0065A4"/>
                </a:solidFill>
                <a:ln w="25400" cap="flat" cmpd="sng" algn="ctr">
                  <a:noFill/>
                  <a:prstDash val="solid"/>
                </a:ln>
                <a:effectLst/>
              </p:spPr>
              <p:txBody>
                <a:bodyPr rtlCol="0" anchor="ctr" anchorCtr="0"/>
                <a:lstStyle/>
                <a:p>
                  <a:pPr algn="ctr" defTabSz="1219170" fontAlgn="base">
                    <a:spcBef>
                      <a:spcPct val="0"/>
                    </a:spcBef>
                    <a:spcAft>
                      <a:spcPct val="0"/>
                    </a:spcAft>
                    <a:defRPr/>
                  </a:pPr>
                  <a:r>
                    <a:rPr lang="en-US" sz="1200" b="1" kern="0">
                      <a:solidFill>
                        <a:schemeClr val="bg1"/>
                      </a:solidFill>
                      <a:latin typeface="+mj-lt"/>
                      <a:cs typeface="Arial"/>
                    </a:rPr>
                    <a:t>Communication &amp; Consultation </a:t>
                  </a:r>
                </a:p>
              </p:txBody>
            </p:sp>
            <p:grpSp>
              <p:nvGrpSpPr>
                <p:cNvPr id="28" name="Group 27">
                  <a:extLst>
                    <a:ext uri="{FF2B5EF4-FFF2-40B4-BE49-F238E27FC236}">
                      <a16:creationId xmlns:a16="http://schemas.microsoft.com/office/drawing/2014/main" id="{D1266415-67A0-A72C-0D2A-98E4A615CB48}"/>
                    </a:ext>
                  </a:extLst>
                </p:cNvPr>
                <p:cNvGrpSpPr/>
                <p:nvPr/>
              </p:nvGrpSpPr>
              <p:grpSpPr>
                <a:xfrm>
                  <a:off x="3019969" y="2748376"/>
                  <a:ext cx="2132484" cy="2241745"/>
                  <a:chOff x="3173650" y="3158185"/>
                  <a:chExt cx="2132484" cy="2241745"/>
                </a:xfrm>
              </p:grpSpPr>
              <p:sp>
                <p:nvSpPr>
                  <p:cNvPr id="30" name="Rectangle 29">
                    <a:extLst>
                      <a:ext uri="{FF2B5EF4-FFF2-40B4-BE49-F238E27FC236}">
                        <a16:creationId xmlns:a16="http://schemas.microsoft.com/office/drawing/2014/main" id="{BC80162D-2AF0-4FC8-4F34-B4235CCBCFC8}"/>
                      </a:ext>
                    </a:extLst>
                  </p:cNvPr>
                  <p:cNvSpPr/>
                  <p:nvPr/>
                </p:nvSpPr>
                <p:spPr>
                  <a:xfrm>
                    <a:off x="3173650" y="3158185"/>
                    <a:ext cx="2132484" cy="2241745"/>
                  </a:xfrm>
                  <a:prstGeom prst="rect">
                    <a:avLst/>
                  </a:prstGeom>
                  <a:solidFill>
                    <a:srgbClr val="D1D2D4"/>
                  </a:solidFill>
                  <a:ln w="25400" cap="flat" cmpd="sng" algn="ctr">
                    <a:noFill/>
                    <a:prstDash val="dash"/>
                  </a:ln>
                  <a:effectLst/>
                </p:spPr>
                <p:txBody>
                  <a:bodyPr tIns="121920" rtlCol="0" anchor="t" anchorCtr="0"/>
                  <a:lstStyle/>
                  <a:p>
                    <a:pPr algn="ctr" defTabSz="1219170" fontAlgn="base">
                      <a:spcBef>
                        <a:spcPct val="0"/>
                      </a:spcBef>
                      <a:spcAft>
                        <a:spcPct val="0"/>
                      </a:spcAft>
                      <a:defRPr/>
                    </a:pPr>
                    <a:r>
                      <a:rPr lang="en-US" sz="1200" b="1" kern="0">
                        <a:latin typeface="+mj-lt"/>
                        <a:cs typeface="Arial"/>
                      </a:rPr>
                      <a:t>Risk assessment</a:t>
                    </a:r>
                  </a:p>
                </p:txBody>
              </p:sp>
              <p:sp>
                <p:nvSpPr>
                  <p:cNvPr id="31" name="Rectangle 30">
                    <a:extLst>
                      <a:ext uri="{FF2B5EF4-FFF2-40B4-BE49-F238E27FC236}">
                        <a16:creationId xmlns:a16="http://schemas.microsoft.com/office/drawing/2014/main" id="{9902A4E9-953A-4AFA-235B-B583778F29AC}"/>
                      </a:ext>
                    </a:extLst>
                  </p:cNvPr>
                  <p:cNvSpPr/>
                  <p:nvPr/>
                </p:nvSpPr>
                <p:spPr>
                  <a:xfrm>
                    <a:off x="3246267" y="3514922"/>
                    <a:ext cx="1987250" cy="365760"/>
                  </a:xfrm>
                  <a:prstGeom prst="rect">
                    <a:avLst/>
                  </a:prstGeom>
                  <a:solidFill>
                    <a:srgbClr val="A7A9AC"/>
                  </a:solidFill>
                  <a:ln w="25400" cap="flat" cmpd="sng" algn="ctr">
                    <a:noFill/>
                    <a:prstDash val="solid"/>
                  </a:ln>
                  <a:effectLst/>
                </p:spPr>
                <p:txBody>
                  <a:bodyPr rtlCol="0" anchor="ctr"/>
                  <a:lstStyle/>
                  <a:p>
                    <a:pPr algn="ctr" defTabSz="1219170" fontAlgn="base">
                      <a:spcBef>
                        <a:spcPct val="0"/>
                      </a:spcBef>
                      <a:spcAft>
                        <a:spcPct val="0"/>
                      </a:spcAft>
                      <a:defRPr/>
                    </a:pPr>
                    <a:r>
                      <a:rPr lang="en-US" sz="1200" kern="0">
                        <a:latin typeface="+mj-lt"/>
                        <a:cs typeface="Arial"/>
                      </a:rPr>
                      <a:t>Risk identification</a:t>
                    </a:r>
                  </a:p>
                </p:txBody>
              </p:sp>
              <p:sp>
                <p:nvSpPr>
                  <p:cNvPr id="32" name="Rectangle 31">
                    <a:extLst>
                      <a:ext uri="{FF2B5EF4-FFF2-40B4-BE49-F238E27FC236}">
                        <a16:creationId xmlns:a16="http://schemas.microsoft.com/office/drawing/2014/main" id="{30274C2B-D892-7A12-860F-60C7FF709359}"/>
                      </a:ext>
                    </a:extLst>
                  </p:cNvPr>
                  <p:cNvSpPr/>
                  <p:nvPr/>
                </p:nvSpPr>
                <p:spPr>
                  <a:xfrm>
                    <a:off x="3246267" y="3977310"/>
                    <a:ext cx="1983584" cy="365760"/>
                  </a:xfrm>
                  <a:prstGeom prst="rect">
                    <a:avLst/>
                  </a:prstGeom>
                  <a:solidFill>
                    <a:srgbClr val="A7A9AC"/>
                  </a:solidFill>
                  <a:ln w="25400" cap="flat" cmpd="sng" algn="ctr">
                    <a:noFill/>
                    <a:prstDash val="solid"/>
                  </a:ln>
                  <a:effectLst/>
                </p:spPr>
                <p:txBody>
                  <a:bodyPr rtlCol="0" anchor="ctr"/>
                  <a:lstStyle/>
                  <a:p>
                    <a:pPr algn="ctr" defTabSz="1219170" fontAlgn="base">
                      <a:spcBef>
                        <a:spcPct val="0"/>
                      </a:spcBef>
                      <a:spcAft>
                        <a:spcPct val="0"/>
                      </a:spcAft>
                      <a:defRPr/>
                    </a:pPr>
                    <a:r>
                      <a:rPr lang="en-US" sz="1200" kern="0">
                        <a:latin typeface="+mj-lt"/>
                        <a:cs typeface="Arial"/>
                      </a:rPr>
                      <a:t>Risk analysis</a:t>
                    </a:r>
                  </a:p>
                </p:txBody>
              </p:sp>
              <p:sp>
                <p:nvSpPr>
                  <p:cNvPr id="33" name="Rectangle 32">
                    <a:extLst>
                      <a:ext uri="{FF2B5EF4-FFF2-40B4-BE49-F238E27FC236}">
                        <a16:creationId xmlns:a16="http://schemas.microsoft.com/office/drawing/2014/main" id="{FA077FA9-E8C8-962C-BB42-24BA61112D05}"/>
                      </a:ext>
                    </a:extLst>
                  </p:cNvPr>
                  <p:cNvSpPr/>
                  <p:nvPr/>
                </p:nvSpPr>
                <p:spPr>
                  <a:xfrm>
                    <a:off x="3246267" y="4439698"/>
                    <a:ext cx="1983583" cy="365760"/>
                  </a:xfrm>
                  <a:prstGeom prst="rect">
                    <a:avLst/>
                  </a:prstGeom>
                  <a:solidFill>
                    <a:srgbClr val="A7A9AC"/>
                  </a:solidFill>
                  <a:ln w="25400" cap="flat" cmpd="sng" algn="ctr">
                    <a:noFill/>
                    <a:prstDash val="solid"/>
                  </a:ln>
                  <a:effectLst/>
                </p:spPr>
                <p:txBody>
                  <a:bodyPr rtlCol="0" anchor="ctr"/>
                  <a:lstStyle/>
                  <a:p>
                    <a:pPr algn="ctr" defTabSz="1219170" fontAlgn="base">
                      <a:spcBef>
                        <a:spcPct val="0"/>
                      </a:spcBef>
                      <a:spcAft>
                        <a:spcPct val="0"/>
                      </a:spcAft>
                      <a:defRPr/>
                    </a:pPr>
                    <a:r>
                      <a:rPr lang="en-US" sz="1200" kern="0">
                        <a:latin typeface="+mj-lt"/>
                        <a:cs typeface="Arial"/>
                      </a:rPr>
                      <a:t>Risk evaluation</a:t>
                    </a:r>
                  </a:p>
                </p:txBody>
              </p:sp>
              <p:sp>
                <p:nvSpPr>
                  <p:cNvPr id="34" name="Rectangle 33">
                    <a:extLst>
                      <a:ext uri="{FF2B5EF4-FFF2-40B4-BE49-F238E27FC236}">
                        <a16:creationId xmlns:a16="http://schemas.microsoft.com/office/drawing/2014/main" id="{8E96D9C4-DE09-E7B5-17D0-795CEC8B1D59}"/>
                      </a:ext>
                    </a:extLst>
                  </p:cNvPr>
                  <p:cNvSpPr/>
                  <p:nvPr/>
                </p:nvSpPr>
                <p:spPr>
                  <a:xfrm>
                    <a:off x="3246267" y="4902086"/>
                    <a:ext cx="1987250" cy="365760"/>
                  </a:xfrm>
                  <a:prstGeom prst="rect">
                    <a:avLst/>
                  </a:prstGeom>
                  <a:solidFill>
                    <a:srgbClr val="A7A9AC"/>
                  </a:solidFill>
                  <a:ln w="25400" cap="flat" cmpd="sng" algn="ctr">
                    <a:noFill/>
                    <a:prstDash val="solid"/>
                  </a:ln>
                  <a:effectLst/>
                </p:spPr>
                <p:txBody>
                  <a:bodyPr rtlCol="0" anchor="ctr"/>
                  <a:lstStyle/>
                  <a:p>
                    <a:pPr algn="ctr" defTabSz="1219170" fontAlgn="base">
                      <a:spcBef>
                        <a:spcPct val="0"/>
                      </a:spcBef>
                      <a:spcAft>
                        <a:spcPct val="0"/>
                      </a:spcAft>
                      <a:defRPr/>
                    </a:pPr>
                    <a:r>
                      <a:rPr lang="en-US" sz="1200" kern="0">
                        <a:latin typeface="+mj-lt"/>
                        <a:cs typeface="Arial"/>
                      </a:rPr>
                      <a:t>Risk treatment</a:t>
                    </a:r>
                  </a:p>
                </p:txBody>
              </p:sp>
            </p:grpSp>
            <p:sp>
              <p:nvSpPr>
                <p:cNvPr id="29" name="Rectangle 28">
                  <a:extLst>
                    <a:ext uri="{FF2B5EF4-FFF2-40B4-BE49-F238E27FC236}">
                      <a16:creationId xmlns:a16="http://schemas.microsoft.com/office/drawing/2014/main" id="{4CEF1609-43FF-FDCF-1883-E8992A688811}"/>
                    </a:ext>
                  </a:extLst>
                </p:cNvPr>
                <p:cNvSpPr/>
                <p:nvPr/>
              </p:nvSpPr>
              <p:spPr>
                <a:xfrm>
                  <a:off x="5361401" y="2148152"/>
                  <a:ext cx="1161288" cy="2848320"/>
                </a:xfrm>
                <a:prstGeom prst="rect">
                  <a:avLst/>
                </a:prstGeom>
                <a:solidFill>
                  <a:srgbClr val="0065A4"/>
                </a:solidFill>
                <a:ln w="25400" cap="flat" cmpd="sng" algn="ctr">
                  <a:noFill/>
                  <a:prstDash val="solid"/>
                </a:ln>
                <a:effectLst/>
              </p:spPr>
              <p:txBody>
                <a:bodyPr rtlCol="0" anchor="ctr" anchorCtr="0"/>
                <a:lstStyle/>
                <a:p>
                  <a:pPr algn="ctr" defTabSz="1219170" fontAlgn="base">
                    <a:spcBef>
                      <a:spcPct val="0"/>
                    </a:spcBef>
                    <a:spcAft>
                      <a:spcPct val="0"/>
                    </a:spcAft>
                    <a:defRPr/>
                  </a:pPr>
                  <a:r>
                    <a:rPr lang="en-US" sz="1200" b="1" kern="0">
                      <a:solidFill>
                        <a:schemeClr val="bg1"/>
                      </a:solidFill>
                      <a:latin typeface="+mj-lt"/>
                      <a:cs typeface="Arial"/>
                    </a:rPr>
                    <a:t>Monitoring &amp; Review</a:t>
                  </a:r>
                </a:p>
              </p:txBody>
            </p:sp>
          </p:grpSp>
        </p:grpSp>
        <p:sp>
          <p:nvSpPr>
            <p:cNvPr id="12" name="Rectangle 11">
              <a:extLst>
                <a:ext uri="{FF2B5EF4-FFF2-40B4-BE49-F238E27FC236}">
                  <a16:creationId xmlns:a16="http://schemas.microsoft.com/office/drawing/2014/main" id="{D909F49A-00EA-9713-70B8-A80F74382FAA}"/>
                </a:ext>
              </a:extLst>
            </p:cNvPr>
            <p:cNvSpPr/>
            <p:nvPr/>
          </p:nvSpPr>
          <p:spPr>
            <a:xfrm>
              <a:off x="5402502" y="1602430"/>
              <a:ext cx="1987250" cy="274320"/>
            </a:xfrm>
            <a:prstGeom prst="rect">
              <a:avLst/>
            </a:prstGeom>
            <a:solidFill>
              <a:srgbClr val="FFD200"/>
            </a:solidFill>
            <a:ln w="25400" cap="flat" cmpd="sng" algn="ctr">
              <a:noFill/>
              <a:prstDash val="solid"/>
            </a:ln>
            <a:effectLst/>
          </p:spPr>
          <p:txBody>
            <a:bodyPr rtlCol="0" anchor="ctr"/>
            <a:lstStyle/>
            <a:p>
              <a:pPr algn="ctr" defTabSz="1219170" fontAlgn="base">
                <a:spcBef>
                  <a:spcPct val="0"/>
                </a:spcBef>
                <a:spcAft>
                  <a:spcPct val="0"/>
                </a:spcAft>
                <a:defRPr/>
              </a:pPr>
              <a:r>
                <a:rPr lang="en-US" sz="1200" kern="0">
                  <a:latin typeface="+mj-lt"/>
                  <a:cs typeface="Arial"/>
                </a:rPr>
                <a:t>Establishing the context</a:t>
              </a:r>
            </a:p>
          </p:txBody>
        </p:sp>
        <p:cxnSp>
          <p:nvCxnSpPr>
            <p:cNvPr id="13" name="Elbow Connector 13">
              <a:extLst>
                <a:ext uri="{FF2B5EF4-FFF2-40B4-BE49-F238E27FC236}">
                  <a16:creationId xmlns:a16="http://schemas.microsoft.com/office/drawing/2014/main" id="{9944DD5B-C342-B59E-BCC6-F5C68FB9A2CD}"/>
                </a:ext>
              </a:extLst>
            </p:cNvPr>
            <p:cNvCxnSpPr>
              <a:stCxn id="30" idx="2"/>
              <a:endCxn id="29" idx="2"/>
            </p:cNvCxnSpPr>
            <p:nvPr/>
          </p:nvCxnSpPr>
          <p:spPr>
            <a:xfrm rot="16200000" flipH="1">
              <a:off x="7320869" y="3519657"/>
              <a:ext cx="6351" cy="1855834"/>
            </a:xfrm>
            <a:prstGeom prst="bentConnector3">
              <a:avLst>
                <a:gd name="adj1" fmla="val 3699433"/>
              </a:avLst>
            </a:prstGeom>
            <a:noFill/>
            <a:ln w="19050" cap="flat" cmpd="sng" algn="ctr">
              <a:solidFill>
                <a:schemeClr val="tx1"/>
              </a:solidFill>
              <a:prstDash val="solid"/>
              <a:headEnd type="none" w="med" len="med"/>
              <a:tailEnd type="triangle" w="med" len="med"/>
            </a:ln>
            <a:effectLst/>
          </p:spPr>
        </p:cxnSp>
        <p:cxnSp>
          <p:nvCxnSpPr>
            <p:cNvPr id="14" name="Straight Arrow Connector 13">
              <a:extLst>
                <a:ext uri="{FF2B5EF4-FFF2-40B4-BE49-F238E27FC236}">
                  <a16:creationId xmlns:a16="http://schemas.microsoft.com/office/drawing/2014/main" id="{F8B0ECE3-8366-FBEF-393F-B597358845CD}"/>
                </a:ext>
              </a:extLst>
            </p:cNvPr>
            <p:cNvCxnSpPr/>
            <p:nvPr/>
          </p:nvCxnSpPr>
          <p:spPr>
            <a:xfrm>
              <a:off x="5120935" y="1739590"/>
              <a:ext cx="281567" cy="0"/>
            </a:xfrm>
            <a:prstGeom prst="straightConnector1">
              <a:avLst/>
            </a:prstGeom>
            <a:noFill/>
            <a:ln w="9525" cap="flat" cmpd="sng" algn="ctr">
              <a:solidFill>
                <a:srgbClr val="FFFFFF"/>
              </a:solidFill>
              <a:prstDash val="solid"/>
              <a:headEnd type="triangle" w="med" len="med"/>
              <a:tailEnd type="triangle" w="med" len="med"/>
            </a:ln>
            <a:effectLst/>
          </p:spPr>
        </p:cxnSp>
        <p:cxnSp>
          <p:nvCxnSpPr>
            <p:cNvPr id="15" name="Straight Arrow Connector 14">
              <a:extLst>
                <a:ext uri="{FF2B5EF4-FFF2-40B4-BE49-F238E27FC236}">
                  <a16:creationId xmlns:a16="http://schemas.microsoft.com/office/drawing/2014/main" id="{4DC299CD-78A8-3438-A6F4-90F459592F61}"/>
                </a:ext>
              </a:extLst>
            </p:cNvPr>
            <p:cNvCxnSpPr/>
            <p:nvPr/>
          </p:nvCxnSpPr>
          <p:spPr>
            <a:xfrm>
              <a:off x="7386085" y="1739590"/>
              <a:ext cx="281567" cy="0"/>
            </a:xfrm>
            <a:prstGeom prst="straightConnector1">
              <a:avLst/>
            </a:prstGeom>
            <a:noFill/>
            <a:ln w="9525" cap="flat" cmpd="sng" algn="ctr">
              <a:solidFill>
                <a:srgbClr val="FFFFFF"/>
              </a:solidFill>
              <a:prstDash val="solid"/>
              <a:headEnd type="triangle" w="med" len="med"/>
              <a:tailEnd type="triangle" w="med" len="med"/>
            </a:ln>
            <a:effectLst/>
          </p:spPr>
        </p:cxnSp>
        <p:cxnSp>
          <p:nvCxnSpPr>
            <p:cNvPr id="16" name="Straight Arrow Connector 15">
              <a:extLst>
                <a:ext uri="{FF2B5EF4-FFF2-40B4-BE49-F238E27FC236}">
                  <a16:creationId xmlns:a16="http://schemas.microsoft.com/office/drawing/2014/main" id="{CA743B6D-D061-4F03-225C-2966DADEE117}"/>
                </a:ext>
              </a:extLst>
            </p:cNvPr>
            <p:cNvCxnSpPr/>
            <p:nvPr/>
          </p:nvCxnSpPr>
          <p:spPr>
            <a:xfrm>
              <a:off x="5120934" y="2715040"/>
              <a:ext cx="281567" cy="0"/>
            </a:xfrm>
            <a:prstGeom prst="straightConnector1">
              <a:avLst/>
            </a:prstGeom>
            <a:noFill/>
            <a:ln w="9525" cap="flat" cmpd="sng" algn="ctr">
              <a:solidFill>
                <a:srgbClr val="FFFFFF"/>
              </a:solidFill>
              <a:prstDash val="solid"/>
              <a:headEnd type="triangle" w="med" len="med"/>
              <a:tailEnd type="triangle" w="med" len="med"/>
            </a:ln>
            <a:effectLst/>
          </p:spPr>
        </p:cxnSp>
        <p:cxnSp>
          <p:nvCxnSpPr>
            <p:cNvPr id="17" name="Straight Arrow Connector 16">
              <a:extLst>
                <a:ext uri="{FF2B5EF4-FFF2-40B4-BE49-F238E27FC236}">
                  <a16:creationId xmlns:a16="http://schemas.microsoft.com/office/drawing/2014/main" id="{ED903FC7-C43D-92D1-818D-D46231519243}"/>
                </a:ext>
              </a:extLst>
            </p:cNvPr>
            <p:cNvCxnSpPr/>
            <p:nvPr/>
          </p:nvCxnSpPr>
          <p:spPr>
            <a:xfrm>
              <a:off x="7386084" y="2715040"/>
              <a:ext cx="281567" cy="0"/>
            </a:xfrm>
            <a:prstGeom prst="straightConnector1">
              <a:avLst/>
            </a:prstGeom>
            <a:noFill/>
            <a:ln w="9525" cap="flat" cmpd="sng" algn="ctr">
              <a:solidFill>
                <a:srgbClr val="FFFFFF"/>
              </a:solidFill>
              <a:prstDash val="solid"/>
              <a:headEnd type="triangle" w="med" len="med"/>
              <a:tailEnd type="triangle" w="med" len="med"/>
            </a:ln>
            <a:effectLst/>
          </p:spPr>
        </p:cxnSp>
        <p:cxnSp>
          <p:nvCxnSpPr>
            <p:cNvPr id="18" name="Straight Arrow Connector 17">
              <a:extLst>
                <a:ext uri="{FF2B5EF4-FFF2-40B4-BE49-F238E27FC236}">
                  <a16:creationId xmlns:a16="http://schemas.microsoft.com/office/drawing/2014/main" id="{C5F5EF2D-323E-29B8-E352-60E2162F1C4B}"/>
                </a:ext>
              </a:extLst>
            </p:cNvPr>
            <p:cNvCxnSpPr/>
            <p:nvPr/>
          </p:nvCxnSpPr>
          <p:spPr>
            <a:xfrm>
              <a:off x="5120933" y="3187117"/>
              <a:ext cx="281567" cy="0"/>
            </a:xfrm>
            <a:prstGeom prst="straightConnector1">
              <a:avLst/>
            </a:prstGeom>
            <a:noFill/>
            <a:ln w="9525" cap="flat" cmpd="sng" algn="ctr">
              <a:solidFill>
                <a:srgbClr val="FFFFFF"/>
              </a:solidFill>
              <a:prstDash val="solid"/>
              <a:headEnd type="triangle" w="med" len="med"/>
              <a:tailEnd type="triangle" w="med" len="med"/>
            </a:ln>
            <a:effectLst/>
          </p:spPr>
        </p:cxnSp>
        <p:cxnSp>
          <p:nvCxnSpPr>
            <p:cNvPr id="19" name="Straight Arrow Connector 18">
              <a:extLst>
                <a:ext uri="{FF2B5EF4-FFF2-40B4-BE49-F238E27FC236}">
                  <a16:creationId xmlns:a16="http://schemas.microsoft.com/office/drawing/2014/main" id="{F7554D0C-1012-645C-10BD-4F868D756E5B}"/>
                </a:ext>
              </a:extLst>
            </p:cNvPr>
            <p:cNvCxnSpPr/>
            <p:nvPr/>
          </p:nvCxnSpPr>
          <p:spPr>
            <a:xfrm>
              <a:off x="7386083" y="3187117"/>
              <a:ext cx="281567" cy="0"/>
            </a:xfrm>
            <a:prstGeom prst="straightConnector1">
              <a:avLst/>
            </a:prstGeom>
            <a:noFill/>
            <a:ln w="9525" cap="flat" cmpd="sng" algn="ctr">
              <a:solidFill>
                <a:srgbClr val="FFFFFF"/>
              </a:solidFill>
              <a:prstDash val="solid"/>
              <a:headEnd type="triangle" w="med" len="med"/>
              <a:tailEnd type="triangle" w="med" len="med"/>
            </a:ln>
            <a:effectLst/>
          </p:spPr>
        </p:cxnSp>
        <p:cxnSp>
          <p:nvCxnSpPr>
            <p:cNvPr id="20" name="Straight Arrow Connector 19">
              <a:extLst>
                <a:ext uri="{FF2B5EF4-FFF2-40B4-BE49-F238E27FC236}">
                  <a16:creationId xmlns:a16="http://schemas.microsoft.com/office/drawing/2014/main" id="{CA46C0D0-F721-0CCA-3B7D-260C8604B389}"/>
                </a:ext>
              </a:extLst>
            </p:cNvPr>
            <p:cNvCxnSpPr/>
            <p:nvPr/>
          </p:nvCxnSpPr>
          <p:spPr>
            <a:xfrm>
              <a:off x="5118752" y="3667047"/>
              <a:ext cx="281567" cy="0"/>
            </a:xfrm>
            <a:prstGeom prst="straightConnector1">
              <a:avLst/>
            </a:prstGeom>
            <a:noFill/>
            <a:ln w="9525" cap="flat" cmpd="sng" algn="ctr">
              <a:solidFill>
                <a:srgbClr val="FFFFFF"/>
              </a:solidFill>
              <a:prstDash val="solid"/>
              <a:headEnd type="triangle" w="med" len="med"/>
              <a:tailEnd type="triangle" w="med" len="med"/>
            </a:ln>
            <a:effectLst/>
          </p:spPr>
        </p:cxnSp>
        <p:cxnSp>
          <p:nvCxnSpPr>
            <p:cNvPr id="21" name="Straight Arrow Connector 20">
              <a:extLst>
                <a:ext uri="{FF2B5EF4-FFF2-40B4-BE49-F238E27FC236}">
                  <a16:creationId xmlns:a16="http://schemas.microsoft.com/office/drawing/2014/main" id="{50EBAF36-AF82-DA2A-DBBF-D771F534EC2B}"/>
                </a:ext>
              </a:extLst>
            </p:cNvPr>
            <p:cNvCxnSpPr/>
            <p:nvPr/>
          </p:nvCxnSpPr>
          <p:spPr>
            <a:xfrm>
              <a:off x="7383902" y="3667047"/>
              <a:ext cx="281567" cy="0"/>
            </a:xfrm>
            <a:prstGeom prst="straightConnector1">
              <a:avLst/>
            </a:prstGeom>
            <a:noFill/>
            <a:ln w="9525" cap="flat" cmpd="sng" algn="ctr">
              <a:solidFill>
                <a:srgbClr val="FFFFFF"/>
              </a:solidFill>
              <a:prstDash val="solid"/>
              <a:headEnd type="triangle" w="med" len="med"/>
              <a:tailEnd type="triangle" w="med" len="med"/>
            </a:ln>
            <a:effectLst/>
          </p:spPr>
        </p:cxnSp>
        <p:cxnSp>
          <p:nvCxnSpPr>
            <p:cNvPr id="22" name="Straight Arrow Connector 21">
              <a:extLst>
                <a:ext uri="{FF2B5EF4-FFF2-40B4-BE49-F238E27FC236}">
                  <a16:creationId xmlns:a16="http://schemas.microsoft.com/office/drawing/2014/main" id="{D9B79F7D-0840-4120-128A-D07447F72752}"/>
                </a:ext>
              </a:extLst>
            </p:cNvPr>
            <p:cNvCxnSpPr/>
            <p:nvPr/>
          </p:nvCxnSpPr>
          <p:spPr>
            <a:xfrm>
              <a:off x="7383901" y="4129435"/>
              <a:ext cx="281567" cy="0"/>
            </a:xfrm>
            <a:prstGeom prst="straightConnector1">
              <a:avLst/>
            </a:prstGeom>
            <a:noFill/>
            <a:ln w="9525" cap="flat" cmpd="sng" algn="ctr">
              <a:solidFill>
                <a:srgbClr val="FFFFFF"/>
              </a:solidFill>
              <a:prstDash val="solid"/>
              <a:headEnd type="triangle" w="med" len="med"/>
              <a:tailEnd type="triangle" w="med" len="med"/>
            </a:ln>
            <a:effectLst/>
          </p:spPr>
        </p:cxnSp>
      </p:grpSp>
      <p:sp>
        <p:nvSpPr>
          <p:cNvPr id="2" name="Rectangle 2">
            <a:extLst>
              <a:ext uri="{FF2B5EF4-FFF2-40B4-BE49-F238E27FC236}">
                <a16:creationId xmlns:a16="http://schemas.microsoft.com/office/drawing/2014/main" id="{530D65F5-A5CF-DA13-EF56-459E99B85A29}"/>
              </a:ext>
            </a:extLst>
          </p:cNvPr>
          <p:cNvSpPr txBox="1">
            <a:spLocks noChangeArrowheads="1"/>
          </p:cNvSpPr>
          <p:nvPr/>
        </p:nvSpPr>
        <p:spPr bwMode="auto">
          <a:xfrm>
            <a:off x="8231679" y="4333740"/>
            <a:ext cx="3655521" cy="160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3000">
                <a:solidFill>
                  <a:schemeClr val="tx1"/>
                </a:solidFill>
                <a:latin typeface="+mj-lt"/>
                <a:ea typeface="+mj-ea"/>
                <a:cs typeface="+mj-cs"/>
              </a:defRPr>
            </a:lvl1pPr>
            <a:lvl2pPr algn="l" rtl="0" fontAlgn="base">
              <a:spcBef>
                <a:spcPct val="0"/>
              </a:spcBef>
              <a:spcAft>
                <a:spcPct val="0"/>
              </a:spcAft>
              <a:defRPr sz="3000">
                <a:solidFill>
                  <a:schemeClr val="tx1"/>
                </a:solidFill>
                <a:latin typeface="Arial" charset="0"/>
              </a:defRPr>
            </a:lvl2pPr>
            <a:lvl3pPr algn="l" rtl="0" fontAlgn="base">
              <a:spcBef>
                <a:spcPct val="0"/>
              </a:spcBef>
              <a:spcAft>
                <a:spcPct val="0"/>
              </a:spcAft>
              <a:defRPr sz="3000">
                <a:solidFill>
                  <a:schemeClr val="tx1"/>
                </a:solidFill>
                <a:latin typeface="Arial" charset="0"/>
              </a:defRPr>
            </a:lvl3pPr>
            <a:lvl4pPr algn="l" rtl="0" fontAlgn="base">
              <a:spcBef>
                <a:spcPct val="0"/>
              </a:spcBef>
              <a:spcAft>
                <a:spcPct val="0"/>
              </a:spcAft>
              <a:defRPr sz="3000">
                <a:solidFill>
                  <a:schemeClr val="tx1"/>
                </a:solidFill>
                <a:latin typeface="Arial" charset="0"/>
              </a:defRPr>
            </a:lvl4pPr>
            <a:lvl5pPr algn="l" rtl="0" fontAlgn="base">
              <a:spcBef>
                <a:spcPct val="0"/>
              </a:spcBef>
              <a:spcAft>
                <a:spcPct val="0"/>
              </a:spcAft>
              <a:defRPr sz="3000">
                <a:solidFill>
                  <a:schemeClr val="tx1"/>
                </a:solidFill>
                <a:latin typeface="Arial" charset="0"/>
              </a:defRPr>
            </a:lvl5pPr>
            <a:lvl6pPr marL="457200" algn="l" rtl="0" fontAlgn="base">
              <a:spcBef>
                <a:spcPct val="0"/>
              </a:spcBef>
              <a:spcAft>
                <a:spcPct val="0"/>
              </a:spcAft>
              <a:defRPr sz="3000">
                <a:solidFill>
                  <a:schemeClr val="tx1"/>
                </a:solidFill>
                <a:latin typeface="Arial" charset="0"/>
              </a:defRPr>
            </a:lvl6pPr>
            <a:lvl7pPr marL="914400" algn="l" rtl="0" fontAlgn="base">
              <a:spcBef>
                <a:spcPct val="0"/>
              </a:spcBef>
              <a:spcAft>
                <a:spcPct val="0"/>
              </a:spcAft>
              <a:defRPr sz="3000">
                <a:solidFill>
                  <a:schemeClr val="tx1"/>
                </a:solidFill>
                <a:latin typeface="Arial" charset="0"/>
              </a:defRPr>
            </a:lvl7pPr>
            <a:lvl8pPr marL="1371600" algn="l" rtl="0" fontAlgn="base">
              <a:spcBef>
                <a:spcPct val="0"/>
              </a:spcBef>
              <a:spcAft>
                <a:spcPct val="0"/>
              </a:spcAft>
              <a:defRPr sz="3000">
                <a:solidFill>
                  <a:schemeClr val="tx1"/>
                </a:solidFill>
                <a:latin typeface="Arial" charset="0"/>
              </a:defRPr>
            </a:lvl8pPr>
            <a:lvl9pPr marL="1828800" algn="l" rtl="0" fontAlgn="base">
              <a:spcBef>
                <a:spcPct val="0"/>
              </a:spcBef>
              <a:spcAft>
                <a:spcPct val="0"/>
              </a:spcAft>
              <a:defRPr sz="3000">
                <a:solidFill>
                  <a:schemeClr val="tx1"/>
                </a:solidFill>
                <a:latin typeface="Arial" charset="0"/>
              </a:defRPr>
            </a:lvl9pPr>
          </a:lstStyle>
          <a:p>
            <a:pPr marL="342900" indent="-342900" defTabSz="1219170">
              <a:lnSpc>
                <a:spcPct val="150000"/>
              </a:lnSpc>
              <a:buFont typeface="Arial" panose="020B0604020202020204" pitchFamily="34" charset="0"/>
              <a:buChar char="•"/>
              <a:defRPr/>
            </a:pPr>
            <a:r>
              <a:rPr lang="en-AU" sz="1867" dirty="0">
                <a:latin typeface="Arial" panose="020B0604020202020204" pitchFamily="34" charset="0"/>
                <a:cs typeface="Arial" panose="020B0604020202020204" pitchFamily="34" charset="0"/>
              </a:rPr>
              <a:t>Identify critical data assets</a:t>
            </a:r>
          </a:p>
          <a:p>
            <a:pPr marL="342900" indent="-342900" defTabSz="1219170">
              <a:lnSpc>
                <a:spcPct val="150000"/>
              </a:lnSpc>
              <a:buFont typeface="Arial" panose="020B0604020202020204" pitchFamily="34" charset="0"/>
              <a:buChar char="•"/>
              <a:defRPr/>
            </a:pPr>
            <a:r>
              <a:rPr lang="en-AU" sz="1867" dirty="0">
                <a:latin typeface="Arial" panose="020B0604020202020204" pitchFamily="34" charset="0"/>
                <a:cs typeface="Arial" panose="020B0604020202020204" pitchFamily="34" charset="0"/>
              </a:rPr>
              <a:t>Quantify Risks</a:t>
            </a:r>
          </a:p>
          <a:p>
            <a:pPr marL="342900" indent="-342900" defTabSz="1219170">
              <a:lnSpc>
                <a:spcPct val="150000"/>
              </a:lnSpc>
              <a:buFont typeface="Arial" panose="020B0604020202020204" pitchFamily="34" charset="0"/>
              <a:buChar char="•"/>
              <a:defRPr/>
            </a:pPr>
            <a:r>
              <a:rPr lang="en-AU" sz="1867" dirty="0">
                <a:latin typeface="Arial" panose="020B0604020202020204" pitchFamily="34" charset="0"/>
                <a:cs typeface="Arial" panose="020B0604020202020204" pitchFamily="34" charset="0"/>
              </a:rPr>
              <a:t>Inform Lifecycle Activities</a:t>
            </a:r>
          </a:p>
        </p:txBody>
      </p:sp>
    </p:spTree>
    <p:extLst>
      <p:ext uri="{BB962C8B-B14F-4D97-AF65-F5344CB8AC3E}">
        <p14:creationId xmlns:p14="http://schemas.microsoft.com/office/powerpoint/2010/main" val="137060350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296DA9-2FFF-93A1-D911-7E4F7446848D}"/>
              </a:ext>
            </a:extLst>
          </p:cNvPr>
          <p:cNvSpPr txBox="1"/>
          <p:nvPr/>
        </p:nvSpPr>
        <p:spPr>
          <a:xfrm>
            <a:off x="449071" y="93218"/>
            <a:ext cx="10625004" cy="1325564"/>
          </a:xfrm>
          <a:prstGeom prst="rect">
            <a:avLst/>
          </a:prstGeom>
        </p:spPr>
        <p:txBody>
          <a:bodyPr vert="horz" lIns="121920" tIns="60960" rIns="121920" bIns="60960" rtlCol="0" anchor="ctr">
            <a:normAutofit/>
          </a:bodyPr>
          <a:lstStyle/>
          <a:p>
            <a:pPr defTabSz="1219170">
              <a:lnSpc>
                <a:spcPct val="90000"/>
              </a:lnSpc>
              <a:spcBef>
                <a:spcPct val="0"/>
              </a:spcBef>
              <a:spcAft>
                <a:spcPts val="800"/>
              </a:spcAft>
              <a:defRPr/>
            </a:pPr>
            <a:r>
              <a:rPr lang="en-US" sz="4000" b="1" dirty="0">
                <a:latin typeface="Arial" panose="020B0604020202020204" pitchFamily="34" charset="0"/>
                <a:ea typeface="Roboto" panose="02000000000000000000" pitchFamily="2" charset="0"/>
                <a:cs typeface="Arial" panose="020B0604020202020204" pitchFamily="34" charset="0"/>
              </a:rPr>
              <a:t>Risk Management Plan</a:t>
            </a:r>
          </a:p>
        </p:txBody>
      </p:sp>
      <p:pic>
        <p:nvPicPr>
          <p:cNvPr id="3" name="Picture 2">
            <a:extLst>
              <a:ext uri="{FF2B5EF4-FFF2-40B4-BE49-F238E27FC236}">
                <a16:creationId xmlns:a16="http://schemas.microsoft.com/office/drawing/2014/main" id="{CCE881A4-3DFC-8F78-AD7E-239FDE7E6FE4}"/>
              </a:ext>
            </a:extLst>
          </p:cNvPr>
          <p:cNvPicPr>
            <a:picLocks noChangeAspect="1"/>
          </p:cNvPicPr>
          <p:nvPr/>
        </p:nvPicPr>
        <p:blipFill rotWithShape="1">
          <a:blip r:embed="rId3"/>
          <a:srcRect r="21444" b="13333"/>
          <a:stretch/>
        </p:blipFill>
        <p:spPr>
          <a:xfrm>
            <a:off x="749299" y="1963739"/>
            <a:ext cx="10008578" cy="2571750"/>
          </a:xfrm>
          <a:prstGeom prst="rect">
            <a:avLst/>
          </a:prstGeom>
          <a:ln>
            <a:solidFill>
              <a:schemeClr val="tx1"/>
            </a:solidFill>
          </a:ln>
        </p:spPr>
      </p:pic>
    </p:spTree>
    <p:extLst>
      <p:ext uri="{BB962C8B-B14F-4D97-AF65-F5344CB8AC3E}">
        <p14:creationId xmlns:p14="http://schemas.microsoft.com/office/powerpoint/2010/main" val="209355814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296DA9-2FFF-93A1-D911-7E4F7446848D}"/>
              </a:ext>
            </a:extLst>
          </p:cNvPr>
          <p:cNvSpPr txBox="1"/>
          <p:nvPr/>
        </p:nvSpPr>
        <p:spPr>
          <a:xfrm>
            <a:off x="449071" y="93218"/>
            <a:ext cx="10625004" cy="1325564"/>
          </a:xfrm>
          <a:prstGeom prst="rect">
            <a:avLst/>
          </a:prstGeom>
        </p:spPr>
        <p:txBody>
          <a:bodyPr vert="horz" lIns="121920" tIns="60960" rIns="121920" bIns="60960" rtlCol="0" anchor="ctr">
            <a:normAutofit/>
          </a:bodyPr>
          <a:lstStyle/>
          <a:p>
            <a:pPr defTabSz="1219170">
              <a:lnSpc>
                <a:spcPct val="90000"/>
              </a:lnSpc>
              <a:spcBef>
                <a:spcPct val="0"/>
              </a:spcBef>
              <a:spcAft>
                <a:spcPts val="800"/>
              </a:spcAft>
              <a:defRPr/>
            </a:pPr>
            <a:r>
              <a:rPr lang="en-US" sz="4000" b="1" dirty="0">
                <a:latin typeface="Arial" panose="020B0604020202020204" pitchFamily="34" charset="0"/>
                <a:ea typeface="Roboto" panose="02000000000000000000" pitchFamily="2" charset="0"/>
                <a:cs typeface="Arial" panose="020B0604020202020204" pitchFamily="34" charset="0"/>
              </a:rPr>
              <a:t>Risk Management Plan</a:t>
            </a:r>
          </a:p>
        </p:txBody>
      </p:sp>
      <p:graphicFrame>
        <p:nvGraphicFramePr>
          <p:cNvPr id="2" name="Table 1">
            <a:extLst>
              <a:ext uri="{FF2B5EF4-FFF2-40B4-BE49-F238E27FC236}">
                <a16:creationId xmlns:a16="http://schemas.microsoft.com/office/drawing/2014/main" id="{8A3DB936-9E78-50CB-DD1E-57FB68CBC55F}"/>
              </a:ext>
            </a:extLst>
          </p:cNvPr>
          <p:cNvGraphicFramePr>
            <a:graphicFrameLocks noGrp="1"/>
          </p:cNvGraphicFramePr>
          <p:nvPr>
            <p:extLst>
              <p:ext uri="{D42A27DB-BD31-4B8C-83A1-F6EECF244321}">
                <p14:modId xmlns:p14="http://schemas.microsoft.com/office/powerpoint/2010/main" val="2467082595"/>
              </p:ext>
            </p:extLst>
          </p:nvPr>
        </p:nvGraphicFramePr>
        <p:xfrm>
          <a:off x="663244" y="1573296"/>
          <a:ext cx="8028177" cy="1542368"/>
        </p:xfrm>
        <a:graphic>
          <a:graphicData uri="http://schemas.openxmlformats.org/drawingml/2006/table">
            <a:tbl>
              <a:tblPr firstRow="1"/>
              <a:tblGrid>
                <a:gridCol w="1330591">
                  <a:extLst>
                    <a:ext uri="{9D8B030D-6E8A-4147-A177-3AD203B41FA5}">
                      <a16:colId xmlns:a16="http://schemas.microsoft.com/office/drawing/2014/main" val="3468905714"/>
                    </a:ext>
                  </a:extLst>
                </a:gridCol>
                <a:gridCol w="1703348">
                  <a:extLst>
                    <a:ext uri="{9D8B030D-6E8A-4147-A177-3AD203B41FA5}">
                      <a16:colId xmlns:a16="http://schemas.microsoft.com/office/drawing/2014/main" val="729095141"/>
                    </a:ext>
                  </a:extLst>
                </a:gridCol>
                <a:gridCol w="2497119">
                  <a:extLst>
                    <a:ext uri="{9D8B030D-6E8A-4147-A177-3AD203B41FA5}">
                      <a16:colId xmlns:a16="http://schemas.microsoft.com/office/drawing/2014/main" val="201317283"/>
                    </a:ext>
                  </a:extLst>
                </a:gridCol>
                <a:gridCol w="2497119">
                  <a:extLst>
                    <a:ext uri="{9D8B030D-6E8A-4147-A177-3AD203B41FA5}">
                      <a16:colId xmlns:a16="http://schemas.microsoft.com/office/drawing/2014/main" val="2909834636"/>
                    </a:ext>
                  </a:extLst>
                </a:gridCol>
              </a:tblGrid>
              <a:tr h="210843">
                <a:tc>
                  <a:txBody>
                    <a:bodyPr/>
                    <a:lstStyle/>
                    <a:p>
                      <a:pPr algn="ctr">
                        <a:lnSpc>
                          <a:spcPct val="80000"/>
                        </a:lnSpc>
                        <a:spcBef>
                          <a:spcPts val="300"/>
                        </a:spcBef>
                        <a:spcAft>
                          <a:spcPts val="300"/>
                        </a:spcAft>
                      </a:pPr>
                      <a:r>
                        <a:rPr lang="en-CA"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Likelihood Grade</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80000"/>
                        </a:lnSpc>
                        <a:spcBef>
                          <a:spcPts val="300"/>
                        </a:spcBef>
                        <a:spcAft>
                          <a:spcPts val="300"/>
                        </a:spcAft>
                      </a:pPr>
                      <a:r>
                        <a:rPr lang="en-CA"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Description</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80000"/>
                        </a:lnSpc>
                        <a:spcBef>
                          <a:spcPts val="300"/>
                        </a:spcBef>
                        <a:spcAft>
                          <a:spcPts val="300"/>
                        </a:spcAft>
                      </a:pPr>
                      <a:r>
                        <a:rPr lang="en-CA" sz="12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Probability of event occurring in a year</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80000"/>
                        </a:lnSpc>
                        <a:spcBef>
                          <a:spcPts val="300"/>
                        </a:spcBef>
                        <a:spcAft>
                          <a:spcPts val="300"/>
                        </a:spcAft>
                      </a:pPr>
                      <a:r>
                        <a:rPr lang="en-CA" sz="12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Data Quality</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1239837"/>
                  </a:ext>
                </a:extLst>
              </a:tr>
              <a:tr h="249952">
                <a:tc>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1</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Rare</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&lt; 10%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Very Good</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5800894"/>
                  </a:ext>
                </a:extLst>
              </a:tr>
              <a:tr h="249952">
                <a:tc>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2</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Unlikely</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10% to &lt; 35%</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Good</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6734154"/>
                  </a:ext>
                </a:extLst>
              </a:tr>
              <a:tr h="249952">
                <a:tc>
                  <a:txBody>
                    <a:bodyPr/>
                    <a:lstStyle/>
                    <a:p>
                      <a:pPr algn="ct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3</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Possible</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35% to &lt; 65%</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Fair</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2713266"/>
                  </a:ext>
                </a:extLst>
              </a:tr>
              <a:tr h="249952">
                <a:tc>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4</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Likely</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65% to &lt; 90%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Poor</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4956502"/>
                  </a:ext>
                </a:extLst>
              </a:tr>
              <a:tr h="249952">
                <a:tc>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5</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Almost certain</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&gt;= 90%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Very Poor</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2413519"/>
                  </a:ext>
                </a:extLst>
              </a:tr>
            </a:tbl>
          </a:graphicData>
        </a:graphic>
      </p:graphicFrame>
      <p:graphicFrame>
        <p:nvGraphicFramePr>
          <p:cNvPr id="3" name="Table 2">
            <a:extLst>
              <a:ext uri="{FF2B5EF4-FFF2-40B4-BE49-F238E27FC236}">
                <a16:creationId xmlns:a16="http://schemas.microsoft.com/office/drawing/2014/main" id="{7AFD975B-80EF-7C03-0203-496345D217C3}"/>
              </a:ext>
            </a:extLst>
          </p:cNvPr>
          <p:cNvGraphicFramePr>
            <a:graphicFrameLocks noGrp="1"/>
          </p:cNvGraphicFramePr>
          <p:nvPr>
            <p:extLst>
              <p:ext uri="{D42A27DB-BD31-4B8C-83A1-F6EECF244321}">
                <p14:modId xmlns:p14="http://schemas.microsoft.com/office/powerpoint/2010/main" val="4249378622"/>
              </p:ext>
            </p:extLst>
          </p:nvPr>
        </p:nvGraphicFramePr>
        <p:xfrm>
          <a:off x="663244" y="3714049"/>
          <a:ext cx="10956105" cy="2889952"/>
        </p:xfrm>
        <a:graphic>
          <a:graphicData uri="http://schemas.openxmlformats.org/drawingml/2006/table">
            <a:tbl>
              <a:tblPr firstRow="1"/>
              <a:tblGrid>
                <a:gridCol w="837820">
                  <a:extLst>
                    <a:ext uri="{9D8B030D-6E8A-4147-A177-3AD203B41FA5}">
                      <a16:colId xmlns:a16="http://schemas.microsoft.com/office/drawing/2014/main" val="283257980"/>
                    </a:ext>
                  </a:extLst>
                </a:gridCol>
                <a:gridCol w="1476437">
                  <a:extLst>
                    <a:ext uri="{9D8B030D-6E8A-4147-A177-3AD203B41FA5}">
                      <a16:colId xmlns:a16="http://schemas.microsoft.com/office/drawing/2014/main" val="4074411721"/>
                    </a:ext>
                  </a:extLst>
                </a:gridCol>
                <a:gridCol w="3038416">
                  <a:extLst>
                    <a:ext uri="{9D8B030D-6E8A-4147-A177-3AD203B41FA5}">
                      <a16:colId xmlns:a16="http://schemas.microsoft.com/office/drawing/2014/main" val="1942387253"/>
                    </a:ext>
                  </a:extLst>
                </a:gridCol>
                <a:gridCol w="2867336">
                  <a:extLst>
                    <a:ext uri="{9D8B030D-6E8A-4147-A177-3AD203B41FA5}">
                      <a16:colId xmlns:a16="http://schemas.microsoft.com/office/drawing/2014/main" val="448762594"/>
                    </a:ext>
                  </a:extLst>
                </a:gridCol>
                <a:gridCol w="2736096">
                  <a:extLst>
                    <a:ext uri="{9D8B030D-6E8A-4147-A177-3AD203B41FA5}">
                      <a16:colId xmlns:a16="http://schemas.microsoft.com/office/drawing/2014/main" val="1159850326"/>
                    </a:ext>
                  </a:extLst>
                </a:gridCol>
              </a:tblGrid>
              <a:tr h="206539">
                <a:tc>
                  <a:txBody>
                    <a:bodyPr/>
                    <a:lstStyle/>
                    <a:p>
                      <a:pPr algn="ctr">
                        <a:lnSpc>
                          <a:spcPct val="80000"/>
                        </a:lnSpc>
                        <a:spcBef>
                          <a:spcPts val="300"/>
                        </a:spcBef>
                        <a:spcAft>
                          <a:spcPts val="300"/>
                        </a:spcAft>
                      </a:pPr>
                      <a:r>
                        <a:rPr lang="en-CA" sz="13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Grade</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80000"/>
                        </a:lnSpc>
                        <a:spcBef>
                          <a:spcPts val="300"/>
                        </a:spcBef>
                        <a:spcAft>
                          <a:spcPts val="300"/>
                        </a:spcAft>
                      </a:pPr>
                      <a:r>
                        <a:rPr lang="en-CA" sz="13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Description</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80000"/>
                        </a:lnSpc>
                        <a:spcBef>
                          <a:spcPts val="300"/>
                        </a:spcBef>
                        <a:spcAft>
                          <a:spcPts val="300"/>
                        </a:spcAft>
                      </a:pPr>
                      <a:r>
                        <a:rPr lang="en-CA" sz="13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Criticality of Data</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80000"/>
                        </a:lnSpc>
                        <a:spcBef>
                          <a:spcPts val="300"/>
                        </a:spcBef>
                        <a:spcAft>
                          <a:spcPts val="300"/>
                        </a:spcAft>
                      </a:pPr>
                      <a:r>
                        <a:rPr lang="en-CA" sz="13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Service Delivery</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80000"/>
                        </a:lnSpc>
                        <a:spcBef>
                          <a:spcPts val="300"/>
                        </a:spcBef>
                        <a:spcAft>
                          <a:spcPts val="300"/>
                        </a:spcAft>
                      </a:pPr>
                      <a:r>
                        <a:rPr lang="en-CA" sz="13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Financial</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678951722"/>
                  </a:ext>
                </a:extLst>
              </a:tr>
              <a:tr h="536683">
                <a:tc>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1</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Very Low</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Data provides aspirational information on assets or is considered optional</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Small number of customers experiencing impact (less than 1% or up to a few hours)</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Damages, losses (including 3rd party) or fines from $1k to $10k</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4471156"/>
                  </a:ext>
                </a:extLst>
              </a:tr>
              <a:tr h="357789">
                <a:tc>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2</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Low</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Not used</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Localized service impact (1% to 2.5% or up to 1 day)</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Damages, losses (including 3rd party) or fines $10k to $100k</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3870484"/>
                  </a:ext>
                </a:extLst>
              </a:tr>
              <a:tr h="715576">
                <a:tc>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3</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Moderate</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Data provides an enhanced view and supports greater details in analysis, visualisation and understanding of the current and predicted state of assets</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Significant localized impact (2.5% to 10% or less than 1 week)</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Damages, losses (including 3rd party) or fines $100k to $1M</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3256499"/>
                  </a:ext>
                </a:extLst>
              </a:tr>
              <a:tr h="357789">
                <a:tc>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4</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High</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Not used</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Major service impact (10% to 50% or for more than a week)</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Damages, losses (including 3rd party) or fines $1M to $10M</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7336979"/>
                  </a:ext>
                </a:extLst>
              </a:tr>
              <a:tr h="715576">
                <a:tc>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5</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Very High</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Data required to meet regulations, develop AM plans, report on asset performance, program proactive AM and maintenance, or share with stakeholders</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Wide service impact (50% to 100% or permanent loss of services)</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Damages, losses (including 3rd party) or fines &gt; $10M</a:t>
                      </a:r>
                    </a:p>
                  </a:txBody>
                  <a:tcPr marL="36407" marR="36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9006476"/>
                  </a:ext>
                </a:extLst>
              </a:tr>
            </a:tbl>
          </a:graphicData>
        </a:graphic>
      </p:graphicFrame>
      <p:sp>
        <p:nvSpPr>
          <p:cNvPr id="7" name="TextBox 6">
            <a:extLst>
              <a:ext uri="{FF2B5EF4-FFF2-40B4-BE49-F238E27FC236}">
                <a16:creationId xmlns:a16="http://schemas.microsoft.com/office/drawing/2014/main" id="{CE52EA1E-7696-6D6D-0E65-F6CA2687FFCE}"/>
              </a:ext>
            </a:extLst>
          </p:cNvPr>
          <p:cNvSpPr txBox="1"/>
          <p:nvPr/>
        </p:nvSpPr>
        <p:spPr>
          <a:xfrm>
            <a:off x="517235" y="1165651"/>
            <a:ext cx="6179128" cy="400110"/>
          </a:xfrm>
          <a:prstGeom prst="rect">
            <a:avLst/>
          </a:prstGeom>
          <a:noFill/>
        </p:spPr>
        <p:txBody>
          <a:bodyPr wrap="square" rtlCol="0">
            <a:spAutoFit/>
          </a:bodyPr>
          <a:lstStyle/>
          <a:p>
            <a:r>
              <a:rPr lang="en-CA" sz="2000" b="1" dirty="0">
                <a:solidFill>
                  <a:schemeClr val="accent1"/>
                </a:solidFill>
                <a:latin typeface="Arial" panose="020B0604020202020204" pitchFamily="34" charset="0"/>
                <a:cs typeface="Arial" panose="020B0604020202020204" pitchFamily="34" charset="0"/>
              </a:rPr>
              <a:t>Likelihood Evaluation Table</a:t>
            </a:r>
          </a:p>
        </p:txBody>
      </p:sp>
      <p:sp>
        <p:nvSpPr>
          <p:cNvPr id="8" name="TextBox 7">
            <a:extLst>
              <a:ext uri="{FF2B5EF4-FFF2-40B4-BE49-F238E27FC236}">
                <a16:creationId xmlns:a16="http://schemas.microsoft.com/office/drawing/2014/main" id="{F9CCE2CD-678E-0DD5-7BB6-70A9CF29408C}"/>
              </a:ext>
            </a:extLst>
          </p:cNvPr>
          <p:cNvSpPr txBox="1"/>
          <p:nvPr/>
        </p:nvSpPr>
        <p:spPr>
          <a:xfrm>
            <a:off x="572652" y="3262643"/>
            <a:ext cx="6179128" cy="400110"/>
          </a:xfrm>
          <a:prstGeom prst="rect">
            <a:avLst/>
          </a:prstGeom>
          <a:noFill/>
        </p:spPr>
        <p:txBody>
          <a:bodyPr wrap="square" rtlCol="0">
            <a:spAutoFit/>
          </a:bodyPr>
          <a:lstStyle/>
          <a:p>
            <a:r>
              <a:rPr lang="en-CA" sz="2000" b="1" dirty="0">
                <a:solidFill>
                  <a:schemeClr val="accent1"/>
                </a:solidFill>
                <a:latin typeface="Arial" panose="020B0604020202020204" pitchFamily="34" charset="0"/>
                <a:cs typeface="Arial" panose="020B0604020202020204" pitchFamily="34" charset="0"/>
              </a:rPr>
              <a:t>Consequence Evaluation Table</a:t>
            </a:r>
          </a:p>
        </p:txBody>
      </p:sp>
    </p:spTree>
    <p:extLst>
      <p:ext uri="{BB962C8B-B14F-4D97-AF65-F5344CB8AC3E}">
        <p14:creationId xmlns:p14="http://schemas.microsoft.com/office/powerpoint/2010/main" val="2390425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296DA9-2FFF-93A1-D911-7E4F7446848D}"/>
              </a:ext>
            </a:extLst>
          </p:cNvPr>
          <p:cNvSpPr txBox="1"/>
          <p:nvPr/>
        </p:nvSpPr>
        <p:spPr>
          <a:xfrm>
            <a:off x="449071" y="93218"/>
            <a:ext cx="10625004" cy="1325564"/>
          </a:xfrm>
          <a:prstGeom prst="rect">
            <a:avLst/>
          </a:prstGeom>
        </p:spPr>
        <p:txBody>
          <a:bodyPr vert="horz" lIns="121920" tIns="60960" rIns="121920" bIns="60960" rtlCol="0" anchor="ctr">
            <a:normAutofit/>
          </a:bodyPr>
          <a:lstStyle/>
          <a:p>
            <a:pPr defTabSz="1219170">
              <a:lnSpc>
                <a:spcPct val="90000"/>
              </a:lnSpc>
              <a:spcBef>
                <a:spcPct val="0"/>
              </a:spcBef>
              <a:spcAft>
                <a:spcPts val="800"/>
              </a:spcAft>
              <a:defRPr/>
            </a:pPr>
            <a:r>
              <a:rPr lang="en-US" sz="4000" b="1" dirty="0">
                <a:latin typeface="Arial" panose="020B0604020202020204" pitchFamily="34" charset="0"/>
                <a:ea typeface="Roboto" panose="02000000000000000000" pitchFamily="2" charset="0"/>
                <a:cs typeface="Arial" panose="020B0604020202020204" pitchFamily="34" charset="0"/>
              </a:rPr>
              <a:t>Risk Management Plan</a:t>
            </a:r>
          </a:p>
        </p:txBody>
      </p:sp>
      <p:sp>
        <p:nvSpPr>
          <p:cNvPr id="7" name="TextBox 6">
            <a:extLst>
              <a:ext uri="{FF2B5EF4-FFF2-40B4-BE49-F238E27FC236}">
                <a16:creationId xmlns:a16="http://schemas.microsoft.com/office/drawing/2014/main" id="{CE52EA1E-7696-6D6D-0E65-F6CA2687FFCE}"/>
              </a:ext>
            </a:extLst>
          </p:cNvPr>
          <p:cNvSpPr txBox="1"/>
          <p:nvPr/>
        </p:nvSpPr>
        <p:spPr>
          <a:xfrm>
            <a:off x="517235" y="1165651"/>
            <a:ext cx="6179128" cy="400110"/>
          </a:xfrm>
          <a:prstGeom prst="rect">
            <a:avLst/>
          </a:prstGeom>
          <a:noFill/>
        </p:spPr>
        <p:txBody>
          <a:bodyPr wrap="square" rtlCol="0">
            <a:spAutoFit/>
          </a:bodyPr>
          <a:lstStyle/>
          <a:p>
            <a:r>
              <a:rPr lang="en-CA" sz="2000" b="1" dirty="0">
                <a:solidFill>
                  <a:schemeClr val="accent1"/>
                </a:solidFill>
                <a:latin typeface="Arial" panose="020B0604020202020204" pitchFamily="34" charset="0"/>
                <a:cs typeface="Arial" panose="020B0604020202020204" pitchFamily="34" charset="0"/>
              </a:rPr>
              <a:t>Shortlist of Very High and High Risks</a:t>
            </a:r>
          </a:p>
        </p:txBody>
      </p:sp>
      <p:graphicFrame>
        <p:nvGraphicFramePr>
          <p:cNvPr id="5" name="Table 4">
            <a:extLst>
              <a:ext uri="{FF2B5EF4-FFF2-40B4-BE49-F238E27FC236}">
                <a16:creationId xmlns:a16="http://schemas.microsoft.com/office/drawing/2014/main" id="{9A36D428-3961-D40C-FD26-573D4C01811A}"/>
              </a:ext>
            </a:extLst>
          </p:cNvPr>
          <p:cNvGraphicFramePr>
            <a:graphicFrameLocks noGrp="1"/>
          </p:cNvGraphicFramePr>
          <p:nvPr>
            <p:extLst>
              <p:ext uri="{D42A27DB-BD31-4B8C-83A1-F6EECF244321}">
                <p14:modId xmlns:p14="http://schemas.microsoft.com/office/powerpoint/2010/main" val="3248038505"/>
              </p:ext>
            </p:extLst>
          </p:nvPr>
        </p:nvGraphicFramePr>
        <p:xfrm>
          <a:off x="646544" y="1617058"/>
          <a:ext cx="10878330" cy="4302022"/>
        </p:xfrm>
        <a:graphic>
          <a:graphicData uri="http://schemas.openxmlformats.org/drawingml/2006/table">
            <a:tbl>
              <a:tblPr firstRow="1" firstCol="1" bandRow="1"/>
              <a:tblGrid>
                <a:gridCol w="1782689">
                  <a:extLst>
                    <a:ext uri="{9D8B030D-6E8A-4147-A177-3AD203B41FA5}">
                      <a16:colId xmlns:a16="http://schemas.microsoft.com/office/drawing/2014/main" val="3204725882"/>
                    </a:ext>
                  </a:extLst>
                </a:gridCol>
                <a:gridCol w="1883801">
                  <a:extLst>
                    <a:ext uri="{9D8B030D-6E8A-4147-A177-3AD203B41FA5}">
                      <a16:colId xmlns:a16="http://schemas.microsoft.com/office/drawing/2014/main" val="4122936491"/>
                    </a:ext>
                  </a:extLst>
                </a:gridCol>
                <a:gridCol w="783772">
                  <a:extLst>
                    <a:ext uri="{9D8B030D-6E8A-4147-A177-3AD203B41FA5}">
                      <a16:colId xmlns:a16="http://schemas.microsoft.com/office/drawing/2014/main" val="1664274371"/>
                    </a:ext>
                  </a:extLst>
                </a:gridCol>
                <a:gridCol w="1041132">
                  <a:extLst>
                    <a:ext uri="{9D8B030D-6E8A-4147-A177-3AD203B41FA5}">
                      <a16:colId xmlns:a16="http://schemas.microsoft.com/office/drawing/2014/main" val="3925602225"/>
                    </a:ext>
                  </a:extLst>
                </a:gridCol>
                <a:gridCol w="1085592">
                  <a:extLst>
                    <a:ext uri="{9D8B030D-6E8A-4147-A177-3AD203B41FA5}">
                      <a16:colId xmlns:a16="http://schemas.microsoft.com/office/drawing/2014/main" val="4056678754"/>
                    </a:ext>
                  </a:extLst>
                </a:gridCol>
                <a:gridCol w="4301344">
                  <a:extLst>
                    <a:ext uri="{9D8B030D-6E8A-4147-A177-3AD203B41FA5}">
                      <a16:colId xmlns:a16="http://schemas.microsoft.com/office/drawing/2014/main" val="3763883313"/>
                    </a:ext>
                  </a:extLst>
                </a:gridCol>
              </a:tblGrid>
              <a:tr h="353829">
                <a:tc gridSpan="2">
                  <a:txBody>
                    <a:bodyPr/>
                    <a:lstStyle/>
                    <a:p>
                      <a:pPr algn="ctr">
                        <a:spcBef>
                          <a:spcPts val="300"/>
                        </a:spcBef>
                        <a:spcAft>
                          <a:spcPts val="30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Identify Risks</a:t>
                      </a:r>
                      <a:endParaRPr lang="en-C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CA"/>
                    </a:p>
                  </a:txBody>
                  <a:tcPr>
                    <a:lnL w="12700" cap="flat" cmpd="sng" algn="ctr">
                      <a:solidFill>
                        <a:srgbClr val="000000"/>
                      </a:solidFill>
                      <a:prstDash val="solid"/>
                      <a:round/>
                      <a:headEnd type="none" w="med" len="med"/>
                      <a:tailEnd type="none" w="med" len="med"/>
                    </a:lnL>
                  </a:tcPr>
                </a:tc>
                <a:tc gridSpan="2">
                  <a:txBody>
                    <a:bodyPr/>
                    <a:lstStyle/>
                    <a:p>
                      <a:pPr algn="ctr">
                        <a:spcBef>
                          <a:spcPts val="300"/>
                        </a:spcBef>
                        <a:spcAft>
                          <a:spcPts val="300"/>
                        </a:spcAft>
                      </a:pPr>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Analyze Risks</a:t>
                      </a:r>
                      <a:endParaRPr lang="en-CA" sz="1200" b="1">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CA"/>
                    </a:p>
                  </a:txBody>
                  <a:tcPr/>
                </a:tc>
                <a:tc>
                  <a:txBody>
                    <a:bodyPr/>
                    <a:lstStyle/>
                    <a:p>
                      <a:pPr algn="ctr">
                        <a:spcBef>
                          <a:spcPts val="300"/>
                        </a:spcBef>
                        <a:spcAft>
                          <a:spcPts val="300"/>
                        </a:spcAft>
                      </a:pPr>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Evaluate Risks</a:t>
                      </a:r>
                      <a:endParaRPr lang="en-CA" sz="1200" b="1">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Bef>
                          <a:spcPts val="300"/>
                        </a:spcBef>
                        <a:spcAft>
                          <a:spcPts val="30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Treat Risks</a:t>
                      </a:r>
                      <a:endParaRPr lang="en-C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52396910"/>
                  </a:ext>
                </a:extLst>
              </a:tr>
              <a:tr h="462449">
                <a:tc>
                  <a:txBody>
                    <a:bodyPr/>
                    <a:lstStyle/>
                    <a:p>
                      <a:pPr algn="ctr">
                        <a:spcBef>
                          <a:spcPts val="300"/>
                        </a:spcBef>
                        <a:spcAft>
                          <a:spcPts val="300"/>
                        </a:spcAft>
                      </a:pPr>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Risk Trigger Category</a:t>
                      </a:r>
                      <a:endParaRPr lang="en-CA" sz="1200" b="1">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Possible Event</a:t>
                      </a:r>
                      <a:endParaRPr lang="en-CA" sz="1200" b="1">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US" sz="10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Likelihood </a:t>
                      </a:r>
                      <a:endParaRPr lang="en-CA" sz="1050" b="1"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US" sz="10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Consequence</a:t>
                      </a:r>
                      <a:endParaRPr lang="en-CA" sz="1050" b="1"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Current Risk Score</a:t>
                      </a:r>
                      <a:endParaRPr lang="en-CA" sz="1200" b="1">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Bef>
                          <a:spcPts val="300"/>
                        </a:spcBef>
                        <a:spcAft>
                          <a:spcPts val="300"/>
                        </a:spcAft>
                      </a:pPr>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Proposed Risk Control</a:t>
                      </a:r>
                      <a:endParaRPr lang="en-CA" sz="1200" b="1">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37276321"/>
                  </a:ext>
                </a:extLst>
              </a:tr>
              <a:tr h="372505">
                <a:tc rowSpan="2">
                  <a:txBody>
                    <a:bodyPr/>
                    <a:lstStyle/>
                    <a:p>
                      <a:pP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Poor Quality Data</a:t>
                      </a: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causes poor quality location and description data</a:t>
                      </a: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4</a:t>
                      </a:r>
                    </a:p>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(Likely)</a:t>
                      </a: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5</a:t>
                      </a:r>
                    </a:p>
                    <a:p>
                      <a:pPr algn="ct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(Very High)</a:t>
                      </a: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90000"/>
                        </a:lnSpc>
                        <a:spcBef>
                          <a:spcPts val="200"/>
                        </a:spcBef>
                        <a:spcAft>
                          <a:spcPts val="200"/>
                        </a:spcAft>
                      </a:pPr>
                      <a:r>
                        <a:rPr lang="en-CA"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20</a:t>
                      </a:r>
                      <a:endPar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90000"/>
                        </a:lnSpc>
                        <a:spcBef>
                          <a:spcPts val="200"/>
                        </a:spcBef>
                        <a:spcAft>
                          <a:spcPts val="200"/>
                        </a:spcAft>
                      </a:pPr>
                      <a:r>
                        <a:rPr lang="en-CA"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(Very High)</a:t>
                      </a:r>
                      <a:endPar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Add rigour to the QA/QC process for as-constructed drawings and handover documents for new assets and downloads / uploads</a:t>
                      </a: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7731899"/>
                  </a:ext>
                </a:extLst>
              </a:tr>
              <a:tr h="558756">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Improve the data quality for existing assets by creating location and description data and collecting AM planning data where incomplete or inaccurate</a:t>
                      </a: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9655748"/>
                  </a:ext>
                </a:extLst>
              </a:tr>
              <a:tr h="372505">
                <a:tc>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Growth</a:t>
                      </a: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causes expansion of regional transportation services and assets</a:t>
                      </a: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5</a:t>
                      </a:r>
                    </a:p>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(Almost Certain)</a:t>
                      </a: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5</a:t>
                      </a:r>
                    </a:p>
                    <a:p>
                      <a:pPr algn="ct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(Very High)</a:t>
                      </a: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90000"/>
                        </a:lnSpc>
                        <a:spcBef>
                          <a:spcPts val="200"/>
                        </a:spcBef>
                        <a:spcAft>
                          <a:spcPts val="200"/>
                        </a:spcAft>
                      </a:pPr>
                      <a:r>
                        <a:rPr lang="en-CA" sz="12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25</a:t>
                      </a:r>
                      <a:endPar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90000"/>
                        </a:lnSpc>
                        <a:spcBef>
                          <a:spcPts val="200"/>
                        </a:spcBef>
                        <a:spcAft>
                          <a:spcPts val="200"/>
                        </a:spcAft>
                      </a:pPr>
                      <a:r>
                        <a:rPr lang="en-CA" sz="12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(Very High)</a:t>
                      </a:r>
                      <a:endPar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Decrease service and infrastructure demand through non-asset solutions</a:t>
                      </a: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8900567"/>
                  </a:ext>
                </a:extLst>
              </a:tr>
              <a:tr h="372505">
                <a:tc rowSpan="2">
                  <a:txBody>
                    <a:bodyPr/>
                    <a:lstStyle/>
                    <a:p>
                      <a:pP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Service and Asset Downloads and Uploads</a:t>
                      </a: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Increase service and infrastructure capacity by maximizing effectiveness of existing road network </a:t>
                      </a: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629677"/>
                  </a:ext>
                </a:extLst>
              </a:tr>
              <a:tr h="372505">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Increase data service capacity by adding staff and expanding existing datasets</a:t>
                      </a: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4467838"/>
                  </a:ext>
                </a:extLst>
              </a:tr>
              <a:tr h="209211">
                <a:tc rowSpan="2">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Aging Infrastructure</a:t>
                      </a: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90000"/>
                        </a:lnSpc>
                        <a:spcBef>
                          <a:spcPts val="200"/>
                        </a:spcBef>
                        <a:spcAft>
                          <a:spcPts val="200"/>
                        </a:spcAft>
                      </a:pPr>
                      <a:r>
                        <a:rPr lang="en-C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causes increased frequency to collect AM Planning data</a:t>
                      </a:r>
                      <a:endPar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4</a:t>
                      </a:r>
                    </a:p>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(Likely)</a:t>
                      </a: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5</a:t>
                      </a:r>
                    </a:p>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(Very High)</a:t>
                      </a: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90000"/>
                        </a:lnSpc>
                        <a:spcBef>
                          <a:spcPts val="200"/>
                        </a:spcBef>
                        <a:spcAft>
                          <a:spcPts val="200"/>
                        </a:spcAft>
                      </a:pPr>
                      <a:r>
                        <a:rPr lang="en-CA"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20</a:t>
                      </a:r>
                      <a:endPar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90000"/>
                        </a:lnSpc>
                        <a:spcBef>
                          <a:spcPts val="200"/>
                        </a:spcBef>
                        <a:spcAft>
                          <a:spcPts val="200"/>
                        </a:spcAft>
                      </a:pPr>
                      <a:r>
                        <a:rPr lang="en-CA"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(Very High)</a:t>
                      </a:r>
                      <a:endPar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Automate data collection where possible</a:t>
                      </a: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7538371"/>
                  </a:ext>
                </a:extLst>
              </a:tr>
              <a:tr h="535799">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Increase AM planning data capacity by adding staff and expanding existing datasets</a:t>
                      </a: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226792"/>
                  </a:ext>
                </a:extLst>
              </a:tr>
              <a:tr h="558756">
                <a:tc>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Funding Gaps</a:t>
                      </a: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causes underfunded data practice</a:t>
                      </a: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4</a:t>
                      </a:r>
                    </a:p>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(Likely)</a:t>
                      </a: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3</a:t>
                      </a:r>
                    </a:p>
                    <a:p>
                      <a:pPr algn="ctr">
                        <a:lnSpc>
                          <a:spcPct val="90000"/>
                        </a:lnSpc>
                        <a:spcBef>
                          <a:spcPts val="200"/>
                        </a:spcBef>
                        <a:spcAft>
                          <a:spcPts val="200"/>
                        </a:spcAft>
                      </a:pPr>
                      <a:r>
                        <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(Moderate)</a:t>
                      </a: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Bef>
                          <a:spcPts val="200"/>
                        </a:spcBef>
                        <a:spcAft>
                          <a:spcPts val="200"/>
                        </a:spcAft>
                      </a:pPr>
                      <a:r>
                        <a:rPr lang="en-CA" sz="1200" b="1">
                          <a:solidFill>
                            <a:srgbClr val="262626"/>
                          </a:solidFill>
                          <a:effectLst/>
                          <a:latin typeface="Arial" panose="020B0604020202020204" pitchFamily="34" charset="0"/>
                          <a:ea typeface="Times New Roman" panose="02020603050405020304" pitchFamily="18" charset="0"/>
                          <a:cs typeface="Arial" panose="020B0604020202020204" pitchFamily="34" charset="0"/>
                        </a:rPr>
                        <a:t>12</a:t>
                      </a:r>
                      <a:endPar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90000"/>
                        </a:lnSpc>
                        <a:spcBef>
                          <a:spcPts val="200"/>
                        </a:spcBef>
                        <a:spcAft>
                          <a:spcPts val="200"/>
                        </a:spcAft>
                      </a:pPr>
                      <a:r>
                        <a:rPr lang="en-CA" sz="1200" b="1">
                          <a:solidFill>
                            <a:srgbClr val="262626"/>
                          </a:solidFill>
                          <a:effectLst/>
                          <a:latin typeface="Arial" panose="020B0604020202020204" pitchFamily="34" charset="0"/>
                          <a:ea typeface="Times New Roman" panose="02020603050405020304" pitchFamily="18" charset="0"/>
                          <a:cs typeface="Arial" panose="020B0604020202020204" pitchFamily="34" charset="0"/>
                        </a:rPr>
                        <a:t>(High)</a:t>
                      </a:r>
                      <a:endParaRPr lang="en-CA" sz="120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90000"/>
                        </a:lnSpc>
                        <a:spcBef>
                          <a:spcPts val="200"/>
                        </a:spcBef>
                        <a:spcAft>
                          <a:spcPts val="200"/>
                        </a:spcAft>
                      </a:pPr>
                      <a:r>
                        <a:rPr lang="en-CA" sz="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Add much more detail to the budgets and link budget accounts to data management activities and associated resource requirements, by program and asset type</a:t>
                      </a:r>
                    </a:p>
                  </a:txBody>
                  <a:tcPr marL="36576" marR="3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436672"/>
                  </a:ext>
                </a:extLst>
              </a:tr>
            </a:tbl>
          </a:graphicData>
        </a:graphic>
      </p:graphicFrame>
    </p:spTree>
    <p:extLst>
      <p:ext uri="{BB962C8B-B14F-4D97-AF65-F5344CB8AC3E}">
        <p14:creationId xmlns:p14="http://schemas.microsoft.com/office/powerpoint/2010/main" val="2740470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48B2A7-B5C5-DB19-AF5E-6FFF9D574317}"/>
              </a:ext>
            </a:extLst>
          </p:cNvPr>
          <p:cNvSpPr>
            <a:spLocks noGrp="1"/>
          </p:cNvSpPr>
          <p:nvPr>
            <p:ph type="body" sz="quarter" idx="13"/>
          </p:nvPr>
        </p:nvSpPr>
        <p:spPr>
          <a:xfrm>
            <a:off x="730252" y="3060701"/>
            <a:ext cx="10987087" cy="1031875"/>
          </a:xfrm>
        </p:spPr>
        <p:txBody>
          <a:bodyPr/>
          <a:lstStyle/>
          <a:p>
            <a:pPr>
              <a:defRPr/>
            </a:pPr>
            <a:r>
              <a:rPr lang="en-CA" sz="4000" dirty="0">
                <a:latin typeface="Arial" panose="020B0604020202020204" pitchFamily="34" charset="0"/>
                <a:cs typeface="Arial" panose="020B0604020202020204" pitchFamily="34" charset="0"/>
              </a:rPr>
              <a:t>ASSET MANAGEMENT AT</a:t>
            </a:r>
            <a:br>
              <a:rPr lang="en-CA" sz="4000" dirty="0">
                <a:latin typeface="Arial" panose="020B0604020202020204" pitchFamily="34" charset="0"/>
                <a:cs typeface="Arial" panose="020B0604020202020204" pitchFamily="34" charset="0"/>
              </a:rPr>
            </a:br>
            <a:r>
              <a:rPr lang="en-CA" sz="4000" dirty="0">
                <a:latin typeface="Arial" panose="020B0604020202020204" pitchFamily="34" charset="0"/>
                <a:cs typeface="Arial" panose="020B0604020202020204" pitchFamily="34" charset="0"/>
              </a:rPr>
              <a:t>YORK REGION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F37396-AAE2-79E1-3711-6B28EAB9346B}"/>
              </a:ext>
            </a:extLst>
          </p:cNvPr>
          <p:cNvSpPr txBox="1"/>
          <p:nvPr/>
        </p:nvSpPr>
        <p:spPr>
          <a:xfrm>
            <a:off x="3697794" y="2649349"/>
            <a:ext cx="5464968" cy="1559301"/>
          </a:xfrm>
          <a:prstGeom prst="rect">
            <a:avLst/>
          </a:prstGeom>
        </p:spPr>
        <p:txBody>
          <a:bodyPr vert="horz" lIns="91440" tIns="45720" rIns="91440" bIns="45720" rtlCol="0" anchor="ctr">
            <a:normAutofit/>
          </a:bodyPr>
          <a:lstStyle/>
          <a:p>
            <a:pPr>
              <a:lnSpc>
                <a:spcPct val="90000"/>
              </a:lnSpc>
              <a:spcBef>
                <a:spcPct val="0"/>
              </a:spcBef>
              <a:spcAft>
                <a:spcPts val="800"/>
              </a:spcAft>
              <a:defRPr/>
            </a:pPr>
            <a:r>
              <a:rPr lang="en-US" sz="4000" b="1" dirty="0">
                <a:latin typeface="Arial" panose="020B0604020202020204" pitchFamily="34" charset="0"/>
                <a:ea typeface="+mj-ea"/>
                <a:cs typeface="Arial" panose="020B0604020202020204" pitchFamily="34" charset="0"/>
              </a:rPr>
              <a:t>Lifecycle &amp; Financial Strategy</a:t>
            </a:r>
          </a:p>
        </p:txBody>
      </p:sp>
    </p:spTree>
    <p:extLst>
      <p:ext uri="{BB962C8B-B14F-4D97-AF65-F5344CB8AC3E}">
        <p14:creationId xmlns:p14="http://schemas.microsoft.com/office/powerpoint/2010/main" val="2553160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296DA9-2FFF-93A1-D911-7E4F7446848D}"/>
              </a:ext>
            </a:extLst>
          </p:cNvPr>
          <p:cNvSpPr txBox="1"/>
          <p:nvPr/>
        </p:nvSpPr>
        <p:spPr>
          <a:xfrm>
            <a:off x="449071" y="93218"/>
            <a:ext cx="10625004" cy="1325564"/>
          </a:xfrm>
          <a:prstGeom prst="rect">
            <a:avLst/>
          </a:prstGeom>
        </p:spPr>
        <p:txBody>
          <a:bodyPr vert="horz" lIns="121920" tIns="60960" rIns="121920" bIns="60960" rtlCol="0" anchor="ctr">
            <a:normAutofit/>
          </a:bodyPr>
          <a:lstStyle/>
          <a:p>
            <a:pPr defTabSz="1219170">
              <a:lnSpc>
                <a:spcPct val="90000"/>
              </a:lnSpc>
              <a:spcBef>
                <a:spcPct val="0"/>
              </a:spcBef>
              <a:spcAft>
                <a:spcPts val="800"/>
              </a:spcAft>
              <a:defRPr/>
            </a:pPr>
            <a:r>
              <a:rPr lang="en-US" sz="4000" b="1" dirty="0">
                <a:latin typeface="Arial" panose="020B0604020202020204" pitchFamily="34" charset="0"/>
                <a:ea typeface="Roboto" panose="02000000000000000000" pitchFamily="2" charset="0"/>
                <a:cs typeface="Arial" panose="020B0604020202020204" pitchFamily="34" charset="0"/>
              </a:rPr>
              <a:t>Lifecycle Strategy</a:t>
            </a:r>
          </a:p>
        </p:txBody>
      </p:sp>
      <p:sp>
        <p:nvSpPr>
          <p:cNvPr id="7" name="TextBox 6">
            <a:extLst>
              <a:ext uri="{FF2B5EF4-FFF2-40B4-BE49-F238E27FC236}">
                <a16:creationId xmlns:a16="http://schemas.microsoft.com/office/drawing/2014/main" id="{CE52EA1E-7696-6D6D-0E65-F6CA2687FFCE}"/>
              </a:ext>
            </a:extLst>
          </p:cNvPr>
          <p:cNvSpPr txBox="1"/>
          <p:nvPr/>
        </p:nvSpPr>
        <p:spPr>
          <a:xfrm>
            <a:off x="544943" y="1184124"/>
            <a:ext cx="7823203" cy="400110"/>
          </a:xfrm>
          <a:prstGeom prst="rect">
            <a:avLst/>
          </a:prstGeom>
          <a:noFill/>
        </p:spPr>
        <p:txBody>
          <a:bodyPr wrap="square" rtlCol="0">
            <a:spAutoFit/>
          </a:bodyPr>
          <a:lstStyle/>
          <a:p>
            <a:r>
              <a:rPr lang="en-CA" sz="2000" b="1">
                <a:solidFill>
                  <a:schemeClr val="accent1"/>
                </a:solidFill>
                <a:latin typeface="Arial" panose="020B0604020202020204" pitchFamily="34" charset="0"/>
                <a:cs typeface="Arial" panose="020B0604020202020204" pitchFamily="34" charset="0"/>
              </a:rPr>
              <a:t>Asset Data Phases, Function Groups and Data States</a:t>
            </a:r>
          </a:p>
        </p:txBody>
      </p:sp>
      <p:pic>
        <p:nvPicPr>
          <p:cNvPr id="2" name="Picture 1">
            <a:extLst>
              <a:ext uri="{FF2B5EF4-FFF2-40B4-BE49-F238E27FC236}">
                <a16:creationId xmlns:a16="http://schemas.microsoft.com/office/drawing/2014/main" id="{018A28EB-7B3F-4CB6-E55F-A688B69AB1B6}"/>
              </a:ext>
            </a:extLst>
          </p:cNvPr>
          <p:cNvPicPr>
            <a:picLocks noChangeAspect="1"/>
          </p:cNvPicPr>
          <p:nvPr/>
        </p:nvPicPr>
        <p:blipFill>
          <a:blip r:embed="rId3"/>
          <a:stretch>
            <a:fillRect/>
          </a:stretch>
        </p:blipFill>
        <p:spPr>
          <a:xfrm>
            <a:off x="3721570" y="1819059"/>
            <a:ext cx="7925487" cy="3739204"/>
          </a:xfrm>
          <a:prstGeom prst="rect">
            <a:avLst/>
          </a:prstGeom>
        </p:spPr>
      </p:pic>
      <p:sp>
        <p:nvSpPr>
          <p:cNvPr id="3" name="Rectangle 2">
            <a:extLst>
              <a:ext uri="{FF2B5EF4-FFF2-40B4-BE49-F238E27FC236}">
                <a16:creationId xmlns:a16="http://schemas.microsoft.com/office/drawing/2014/main" id="{5A0B8D85-209D-1A63-5E00-2A329FE1D366}"/>
              </a:ext>
            </a:extLst>
          </p:cNvPr>
          <p:cNvSpPr/>
          <p:nvPr/>
        </p:nvSpPr>
        <p:spPr>
          <a:xfrm>
            <a:off x="544943" y="4474360"/>
            <a:ext cx="1750388" cy="40011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Lifecycle Phase</a:t>
            </a:r>
          </a:p>
        </p:txBody>
      </p:sp>
      <p:sp>
        <p:nvSpPr>
          <p:cNvPr id="4" name="Rectangle 3">
            <a:extLst>
              <a:ext uri="{FF2B5EF4-FFF2-40B4-BE49-F238E27FC236}">
                <a16:creationId xmlns:a16="http://schemas.microsoft.com/office/drawing/2014/main" id="{04C0A402-D791-7F9B-A05F-13FC7C5EC8DD}"/>
              </a:ext>
            </a:extLst>
          </p:cNvPr>
          <p:cNvSpPr/>
          <p:nvPr/>
        </p:nvSpPr>
        <p:spPr>
          <a:xfrm>
            <a:off x="544943" y="5607698"/>
            <a:ext cx="1750388" cy="400110"/>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state</a:t>
            </a:r>
          </a:p>
        </p:txBody>
      </p:sp>
      <p:sp>
        <p:nvSpPr>
          <p:cNvPr id="5" name="Rectangle 4">
            <a:extLst>
              <a:ext uri="{FF2B5EF4-FFF2-40B4-BE49-F238E27FC236}">
                <a16:creationId xmlns:a16="http://schemas.microsoft.com/office/drawing/2014/main" id="{12680A6D-4302-346C-A67E-D57011110194}"/>
              </a:ext>
            </a:extLst>
          </p:cNvPr>
          <p:cNvSpPr/>
          <p:nvPr/>
        </p:nvSpPr>
        <p:spPr>
          <a:xfrm>
            <a:off x="544943" y="5041029"/>
            <a:ext cx="1750388" cy="40011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Function Group</a:t>
            </a:r>
          </a:p>
        </p:txBody>
      </p:sp>
    </p:spTree>
    <p:extLst>
      <p:ext uri="{BB962C8B-B14F-4D97-AF65-F5344CB8AC3E}">
        <p14:creationId xmlns:p14="http://schemas.microsoft.com/office/powerpoint/2010/main" val="284661185"/>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296DA9-2FFF-93A1-D911-7E4F7446848D}"/>
              </a:ext>
            </a:extLst>
          </p:cNvPr>
          <p:cNvSpPr txBox="1"/>
          <p:nvPr/>
        </p:nvSpPr>
        <p:spPr>
          <a:xfrm>
            <a:off x="449071" y="93218"/>
            <a:ext cx="10625004" cy="1325564"/>
          </a:xfrm>
          <a:prstGeom prst="rect">
            <a:avLst/>
          </a:prstGeom>
        </p:spPr>
        <p:txBody>
          <a:bodyPr vert="horz" lIns="121920" tIns="60960" rIns="121920" bIns="60960" rtlCol="0" anchor="ctr">
            <a:normAutofit/>
          </a:bodyPr>
          <a:lstStyle/>
          <a:p>
            <a:pPr defTabSz="1219170">
              <a:lnSpc>
                <a:spcPct val="90000"/>
              </a:lnSpc>
              <a:spcBef>
                <a:spcPct val="0"/>
              </a:spcBef>
              <a:spcAft>
                <a:spcPts val="800"/>
              </a:spcAft>
              <a:defRPr/>
            </a:pPr>
            <a:r>
              <a:rPr lang="en-US" sz="4000" b="1" dirty="0">
                <a:latin typeface="Arial" panose="020B0604020202020204" pitchFamily="34" charset="0"/>
                <a:ea typeface="Roboto" panose="02000000000000000000" pitchFamily="2" charset="0"/>
                <a:cs typeface="Arial" panose="020B0604020202020204" pitchFamily="34" charset="0"/>
              </a:rPr>
              <a:t>Lifecycle Strategy</a:t>
            </a:r>
          </a:p>
        </p:txBody>
      </p:sp>
      <p:sp>
        <p:nvSpPr>
          <p:cNvPr id="7" name="TextBox 6">
            <a:extLst>
              <a:ext uri="{FF2B5EF4-FFF2-40B4-BE49-F238E27FC236}">
                <a16:creationId xmlns:a16="http://schemas.microsoft.com/office/drawing/2014/main" id="{CE52EA1E-7696-6D6D-0E65-F6CA2687FFCE}"/>
              </a:ext>
            </a:extLst>
          </p:cNvPr>
          <p:cNvSpPr txBox="1"/>
          <p:nvPr/>
        </p:nvSpPr>
        <p:spPr>
          <a:xfrm>
            <a:off x="2754743" y="1263367"/>
            <a:ext cx="7823203" cy="400110"/>
          </a:xfrm>
          <a:prstGeom prst="rect">
            <a:avLst/>
          </a:prstGeom>
          <a:noFill/>
        </p:spPr>
        <p:txBody>
          <a:bodyPr wrap="square" rtlCol="0">
            <a:spAutoFit/>
          </a:bodyPr>
          <a:lstStyle/>
          <a:p>
            <a:r>
              <a:rPr lang="en-CA" sz="2000" b="1" dirty="0">
                <a:solidFill>
                  <a:schemeClr val="accent1"/>
                </a:solidFill>
                <a:latin typeface="Arial" panose="020B0604020202020204" pitchFamily="34" charset="0"/>
                <a:cs typeface="Arial" panose="020B0604020202020204" pitchFamily="34" charset="0"/>
              </a:rPr>
              <a:t>Asset 10-Year Data Lifecycle Needs</a:t>
            </a:r>
          </a:p>
        </p:txBody>
      </p:sp>
      <p:pic>
        <p:nvPicPr>
          <p:cNvPr id="10" name="Picture 9">
            <a:extLst>
              <a:ext uri="{FF2B5EF4-FFF2-40B4-BE49-F238E27FC236}">
                <a16:creationId xmlns:a16="http://schemas.microsoft.com/office/drawing/2014/main" id="{10BA8FFB-4B35-49DD-2B92-45A98B6D10A5}"/>
              </a:ext>
            </a:extLst>
          </p:cNvPr>
          <p:cNvPicPr>
            <a:picLocks noChangeAspect="1"/>
          </p:cNvPicPr>
          <p:nvPr/>
        </p:nvPicPr>
        <p:blipFill>
          <a:blip r:embed="rId3"/>
          <a:stretch>
            <a:fillRect/>
          </a:stretch>
        </p:blipFill>
        <p:spPr>
          <a:xfrm>
            <a:off x="2754743" y="1604687"/>
            <a:ext cx="8745241" cy="3779664"/>
          </a:xfrm>
          <a:prstGeom prst="rect">
            <a:avLst/>
          </a:prstGeom>
        </p:spPr>
      </p:pic>
      <p:sp>
        <p:nvSpPr>
          <p:cNvPr id="12" name="TextBox 11">
            <a:extLst>
              <a:ext uri="{FF2B5EF4-FFF2-40B4-BE49-F238E27FC236}">
                <a16:creationId xmlns:a16="http://schemas.microsoft.com/office/drawing/2014/main" id="{8C74EA3B-B5CE-34CE-5536-2307D684D00A}"/>
              </a:ext>
            </a:extLst>
          </p:cNvPr>
          <p:cNvSpPr txBox="1"/>
          <p:nvPr/>
        </p:nvSpPr>
        <p:spPr>
          <a:xfrm>
            <a:off x="624163" y="1420843"/>
            <a:ext cx="2505814" cy="3139321"/>
          </a:xfrm>
          <a:prstGeom prst="rect">
            <a:avLst/>
          </a:prstGeom>
          <a:noFill/>
        </p:spPr>
        <p:txBody>
          <a:bodyPr wrap="none" rtlCol="0">
            <a:spAutoFit/>
          </a:bodyPr>
          <a:lstStyle/>
          <a:p>
            <a:r>
              <a:rPr lang="en-CA" dirty="0">
                <a:latin typeface="Arial" panose="020B0604020202020204" pitchFamily="34" charset="0"/>
                <a:cs typeface="Arial" panose="020B0604020202020204" pitchFamily="34" charset="0"/>
              </a:rPr>
              <a:t>2023 Budget</a:t>
            </a: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allocation for data:</a:t>
            </a:r>
          </a:p>
          <a:p>
            <a:r>
              <a:rPr lang="en-CA" dirty="0">
                <a:latin typeface="Arial" panose="020B0604020202020204" pitchFamily="34" charset="0"/>
                <a:cs typeface="Arial" panose="020B0604020202020204" pitchFamily="34" charset="0"/>
              </a:rPr>
              <a:t>- Capital:      $1.2 M</a:t>
            </a:r>
          </a:p>
          <a:p>
            <a:r>
              <a:rPr lang="en-CA" dirty="0">
                <a:latin typeface="Arial" panose="020B0604020202020204" pitchFamily="34" charset="0"/>
                <a:cs typeface="Arial" panose="020B0604020202020204" pitchFamily="34" charset="0"/>
              </a:rPr>
              <a:t>- Operating: $5.1 M</a:t>
            </a:r>
          </a:p>
          <a:p>
            <a:r>
              <a:rPr lang="en-CA" dirty="0">
                <a:latin typeface="Arial" panose="020B0604020202020204" pitchFamily="34" charset="0"/>
                <a:cs typeface="Arial" panose="020B0604020202020204" pitchFamily="34" charset="0"/>
              </a:rPr>
              <a:t>- Total: 	     </a:t>
            </a:r>
            <a:r>
              <a:rPr lang="en-CA" b="1" dirty="0">
                <a:latin typeface="Arial" panose="020B0604020202020204" pitchFamily="34" charset="0"/>
                <a:cs typeface="Arial" panose="020B0604020202020204" pitchFamily="34" charset="0"/>
              </a:rPr>
              <a:t>$6.3 M</a:t>
            </a:r>
          </a:p>
          <a:p>
            <a:endParaRPr lang="en-CA" b="1" dirty="0">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Gap for 2023 ~$0.8 M,</a:t>
            </a: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and increasing as</a:t>
            </a: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asset data needs grow</a:t>
            </a:r>
          </a:p>
        </p:txBody>
      </p:sp>
      <p:cxnSp>
        <p:nvCxnSpPr>
          <p:cNvPr id="15" name="Straight Connector 14">
            <a:extLst>
              <a:ext uri="{FF2B5EF4-FFF2-40B4-BE49-F238E27FC236}">
                <a16:creationId xmlns:a16="http://schemas.microsoft.com/office/drawing/2014/main" id="{4D95FEC3-05C0-6699-AA7D-EC5718355877}"/>
              </a:ext>
            </a:extLst>
          </p:cNvPr>
          <p:cNvCxnSpPr>
            <a:cxnSpLocks/>
          </p:cNvCxnSpPr>
          <p:nvPr/>
        </p:nvCxnSpPr>
        <p:spPr>
          <a:xfrm>
            <a:off x="2610132" y="2702111"/>
            <a:ext cx="15656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301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296DA9-2FFF-93A1-D911-7E4F7446848D}"/>
              </a:ext>
            </a:extLst>
          </p:cNvPr>
          <p:cNvSpPr txBox="1"/>
          <p:nvPr/>
        </p:nvSpPr>
        <p:spPr>
          <a:xfrm>
            <a:off x="449071" y="93218"/>
            <a:ext cx="10625004" cy="1325564"/>
          </a:xfrm>
          <a:prstGeom prst="rect">
            <a:avLst/>
          </a:prstGeom>
        </p:spPr>
        <p:txBody>
          <a:bodyPr vert="horz" lIns="121920" tIns="60960" rIns="121920" bIns="60960" rtlCol="0" anchor="ctr">
            <a:normAutofit/>
          </a:bodyPr>
          <a:lstStyle/>
          <a:p>
            <a:pPr defTabSz="1219170">
              <a:lnSpc>
                <a:spcPct val="90000"/>
              </a:lnSpc>
              <a:spcBef>
                <a:spcPct val="0"/>
              </a:spcBef>
              <a:spcAft>
                <a:spcPts val="800"/>
              </a:spcAft>
              <a:defRPr/>
            </a:pPr>
            <a:r>
              <a:rPr lang="en-US" sz="3733" b="1" dirty="0">
                <a:latin typeface="Arial" panose="020B0604020202020204" pitchFamily="34" charset="0"/>
                <a:ea typeface="Roboto" panose="02000000000000000000" pitchFamily="2" charset="0"/>
                <a:cs typeface="Arial" panose="020B0604020202020204" pitchFamily="34" charset="0"/>
              </a:rPr>
              <a:t>Financial Strategy</a:t>
            </a:r>
          </a:p>
        </p:txBody>
      </p:sp>
      <p:sp>
        <p:nvSpPr>
          <p:cNvPr id="4" name="TextBox 3">
            <a:extLst>
              <a:ext uri="{FF2B5EF4-FFF2-40B4-BE49-F238E27FC236}">
                <a16:creationId xmlns:a16="http://schemas.microsoft.com/office/drawing/2014/main" id="{9B294501-9325-8F21-EF78-9FF6A2827FA6}"/>
              </a:ext>
            </a:extLst>
          </p:cNvPr>
          <p:cNvSpPr txBox="1"/>
          <p:nvPr/>
        </p:nvSpPr>
        <p:spPr>
          <a:xfrm>
            <a:off x="683490" y="1248356"/>
            <a:ext cx="10252364" cy="4580228"/>
          </a:xfrm>
          <a:prstGeom prst="rect">
            <a:avLst/>
          </a:prstGeom>
          <a:noFill/>
        </p:spPr>
        <p:txBody>
          <a:bodyPr wrap="square">
            <a:spAutoFit/>
          </a:bodyPr>
          <a:lstStyle/>
          <a:p>
            <a:pPr>
              <a:lnSpc>
                <a:spcPct val="107000"/>
              </a:lnSpc>
              <a:spcBef>
                <a:spcPts val="800"/>
              </a:spcBef>
              <a:spcAft>
                <a:spcPts val="400"/>
              </a:spcAft>
            </a:pPr>
            <a:r>
              <a:rPr lang="en-CA" sz="1867" dirty="0">
                <a:solidFill>
                  <a:srgbClr val="000000"/>
                </a:solidFill>
                <a:latin typeface="Arial" panose="020B0604020202020204" pitchFamily="34" charset="0"/>
                <a:ea typeface="Calibri" panose="020F0502020204030204" pitchFamily="34" charset="0"/>
                <a:cs typeface="Arial" panose="020B0604020202020204" pitchFamily="34" charset="0"/>
              </a:rPr>
              <a:t>Funding gaps over the next 10 years based on available information:</a:t>
            </a:r>
          </a:p>
          <a:p>
            <a:pPr marL="457189" indent="-457189">
              <a:lnSpc>
                <a:spcPct val="107000"/>
              </a:lnSpc>
              <a:spcBef>
                <a:spcPts val="400"/>
              </a:spcBef>
              <a:spcAft>
                <a:spcPts val="400"/>
              </a:spcAft>
              <a:buFont typeface="Symbol" panose="05050102010706020507" pitchFamily="18" charset="2"/>
              <a:buChar char=""/>
            </a:pPr>
            <a:endParaRPr lang="en-US" sz="1867" b="1"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457189" indent="-457189">
              <a:lnSpc>
                <a:spcPct val="107000"/>
              </a:lnSpc>
              <a:spcBef>
                <a:spcPts val="400"/>
              </a:spcBef>
              <a:spcAft>
                <a:spcPts val="400"/>
              </a:spcAft>
              <a:buFont typeface="Symbol" panose="05050102010706020507" pitchFamily="18" charset="2"/>
              <a:buChar char=""/>
            </a:pPr>
            <a:r>
              <a:rPr lang="en-US" sz="1867" b="1" dirty="0">
                <a:solidFill>
                  <a:schemeClr val="accent1"/>
                </a:solidFill>
                <a:latin typeface="Arial" panose="020B0604020202020204" pitchFamily="34" charset="0"/>
                <a:ea typeface="Calibri" panose="020F0502020204030204" pitchFamily="34" charset="0"/>
                <a:cs typeface="Arial" panose="020B0604020202020204" pitchFamily="34" charset="0"/>
              </a:rPr>
              <a:t>$5 million</a:t>
            </a:r>
            <a:r>
              <a:rPr lang="en-US" sz="1867"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en-US" sz="1867" dirty="0">
                <a:solidFill>
                  <a:srgbClr val="000000"/>
                </a:solidFill>
                <a:latin typeface="Arial" panose="020B0604020202020204" pitchFamily="34" charset="0"/>
                <a:ea typeface="Calibri" panose="020F0502020204030204" pitchFamily="34" charset="0"/>
                <a:cs typeface="Arial" panose="020B0604020202020204" pitchFamily="34" charset="0"/>
              </a:rPr>
              <a:t>to improve the data quality for existing assets</a:t>
            </a:r>
          </a:p>
          <a:p>
            <a:pPr>
              <a:lnSpc>
                <a:spcPct val="107000"/>
              </a:lnSpc>
              <a:spcBef>
                <a:spcPts val="400"/>
              </a:spcBef>
              <a:spcAft>
                <a:spcPts val="400"/>
              </a:spcAft>
            </a:pPr>
            <a:endParaRPr lang="en-US" sz="1867"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57189" indent="-457189">
              <a:lnSpc>
                <a:spcPct val="107000"/>
              </a:lnSpc>
              <a:spcBef>
                <a:spcPts val="400"/>
              </a:spcBef>
              <a:spcAft>
                <a:spcPts val="400"/>
              </a:spcAft>
              <a:buFont typeface="Symbol" panose="05050102010706020507" pitchFamily="18" charset="2"/>
              <a:buChar char=""/>
            </a:pPr>
            <a:r>
              <a:rPr lang="en-US" sz="1867" b="1" dirty="0">
                <a:solidFill>
                  <a:schemeClr val="accent1"/>
                </a:solidFill>
                <a:latin typeface="Arial" panose="020B0604020202020204" pitchFamily="34" charset="0"/>
                <a:ea typeface="Calibri" panose="020F0502020204030204" pitchFamily="34" charset="0"/>
                <a:cs typeface="Arial" panose="020B0604020202020204" pitchFamily="34" charset="0"/>
              </a:rPr>
              <a:t>$2.32 million</a:t>
            </a:r>
            <a:r>
              <a:rPr lang="en-US" sz="1867"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en-US" sz="1867" dirty="0">
                <a:solidFill>
                  <a:srgbClr val="000000"/>
                </a:solidFill>
                <a:latin typeface="Arial" panose="020B0604020202020204" pitchFamily="34" charset="0"/>
                <a:ea typeface="Calibri" panose="020F0502020204030204" pitchFamily="34" charset="0"/>
                <a:cs typeface="Arial" panose="020B0604020202020204" pitchFamily="34" charset="0"/>
              </a:rPr>
              <a:t>to expand data services for creation, collection and maintenance required to meet the needs of the growth of the roads and transit asset portfolios</a:t>
            </a:r>
          </a:p>
          <a:p>
            <a:pPr marL="457189" indent="-457189">
              <a:lnSpc>
                <a:spcPct val="107000"/>
              </a:lnSpc>
              <a:spcBef>
                <a:spcPts val="400"/>
              </a:spcBef>
              <a:spcAft>
                <a:spcPts val="400"/>
              </a:spcAft>
              <a:buFont typeface="Symbol" panose="05050102010706020507" pitchFamily="18" charset="2"/>
              <a:buChar char=""/>
            </a:pPr>
            <a:endParaRPr lang="en-US" sz="1867"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57189" indent="-457189">
              <a:lnSpc>
                <a:spcPct val="107000"/>
              </a:lnSpc>
              <a:spcBef>
                <a:spcPts val="400"/>
              </a:spcBef>
              <a:spcAft>
                <a:spcPts val="400"/>
              </a:spcAft>
              <a:buFont typeface="Symbol" panose="05050102010706020507" pitchFamily="18" charset="2"/>
              <a:buChar char=""/>
            </a:pPr>
            <a:r>
              <a:rPr lang="en-US" sz="1867" b="1" dirty="0">
                <a:solidFill>
                  <a:schemeClr val="accent1"/>
                </a:solidFill>
                <a:latin typeface="Arial" panose="020B0604020202020204" pitchFamily="34" charset="0"/>
                <a:ea typeface="Calibri" panose="020F0502020204030204" pitchFamily="34" charset="0"/>
                <a:cs typeface="Arial" panose="020B0604020202020204" pitchFamily="34" charset="0"/>
              </a:rPr>
              <a:t>$0.5 million</a:t>
            </a:r>
            <a:r>
              <a:rPr lang="en-US" sz="1867"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en-US" sz="1867" dirty="0">
                <a:solidFill>
                  <a:srgbClr val="000000"/>
                </a:solidFill>
                <a:latin typeface="Arial" panose="020B0604020202020204" pitchFamily="34" charset="0"/>
                <a:ea typeface="Calibri" panose="020F0502020204030204" pitchFamily="34" charset="0"/>
                <a:cs typeface="Arial" panose="020B0604020202020204" pitchFamily="34" charset="0"/>
              </a:rPr>
              <a:t>to modify collection of AM planning data including processes, people, systems, and data</a:t>
            </a:r>
          </a:p>
          <a:p>
            <a:pPr marL="457189" indent="-457189">
              <a:lnSpc>
                <a:spcPct val="107000"/>
              </a:lnSpc>
              <a:spcBef>
                <a:spcPts val="400"/>
              </a:spcBef>
              <a:spcAft>
                <a:spcPts val="400"/>
              </a:spcAft>
              <a:buFont typeface="Symbol" panose="05050102010706020507" pitchFamily="18" charset="2"/>
              <a:buChar char=""/>
            </a:pPr>
            <a:endParaRPr lang="en-CA" sz="1867"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57189" indent="-457189">
              <a:lnSpc>
                <a:spcPct val="107000"/>
              </a:lnSpc>
              <a:spcBef>
                <a:spcPts val="400"/>
              </a:spcBef>
              <a:spcAft>
                <a:spcPts val="400"/>
              </a:spcAft>
              <a:buFont typeface="Symbol" panose="05050102010706020507" pitchFamily="18" charset="2"/>
              <a:buChar char=""/>
            </a:pPr>
            <a:r>
              <a:rPr lang="en-US" sz="1867" b="1" dirty="0">
                <a:solidFill>
                  <a:schemeClr val="accent1"/>
                </a:solidFill>
                <a:latin typeface="Arial" panose="020B0604020202020204" pitchFamily="34" charset="0"/>
                <a:ea typeface="Calibri" panose="020F0502020204030204" pitchFamily="34" charset="0"/>
                <a:cs typeface="Arial" panose="020B0604020202020204" pitchFamily="34" charset="0"/>
              </a:rPr>
              <a:t>$250,000</a:t>
            </a:r>
            <a:r>
              <a:rPr lang="en-US" sz="1867"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en-US" sz="1867" dirty="0">
                <a:solidFill>
                  <a:srgbClr val="000000"/>
                </a:solidFill>
                <a:latin typeface="Arial" panose="020B0604020202020204" pitchFamily="34" charset="0"/>
                <a:ea typeface="Calibri" panose="020F0502020204030204" pitchFamily="34" charset="0"/>
                <a:cs typeface="Arial" panose="020B0604020202020204" pitchFamily="34" charset="0"/>
              </a:rPr>
              <a:t>to modify data maintenance processes, people, systems, and data to accommodate greater sharing of data among stakeholders.</a:t>
            </a:r>
            <a:endParaRPr lang="en-CA" sz="1867"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6697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F37396-AAE2-79E1-3711-6B28EAB9346B}"/>
              </a:ext>
            </a:extLst>
          </p:cNvPr>
          <p:cNvSpPr txBox="1"/>
          <p:nvPr/>
        </p:nvSpPr>
        <p:spPr>
          <a:xfrm>
            <a:off x="3697794" y="2649349"/>
            <a:ext cx="5464968" cy="1559301"/>
          </a:xfrm>
          <a:prstGeom prst="rect">
            <a:avLst/>
          </a:prstGeom>
        </p:spPr>
        <p:txBody>
          <a:bodyPr vert="horz" lIns="91440" tIns="45720" rIns="91440" bIns="45720" rtlCol="0" anchor="ctr">
            <a:normAutofit/>
          </a:bodyPr>
          <a:lstStyle/>
          <a:p>
            <a:pPr>
              <a:lnSpc>
                <a:spcPct val="90000"/>
              </a:lnSpc>
              <a:spcBef>
                <a:spcPct val="0"/>
              </a:spcBef>
              <a:spcAft>
                <a:spcPts val="800"/>
              </a:spcAft>
              <a:defRPr/>
            </a:pPr>
            <a:r>
              <a:rPr lang="en-US" sz="4000" b="1" dirty="0">
                <a:latin typeface="Arial" panose="020B0604020202020204" pitchFamily="34" charset="0"/>
                <a:ea typeface="+mj-ea"/>
                <a:cs typeface="Arial" panose="020B0604020202020204" pitchFamily="34" charset="0"/>
              </a:rPr>
              <a:t>Plan Improvement</a:t>
            </a:r>
          </a:p>
        </p:txBody>
      </p:sp>
    </p:spTree>
    <p:extLst>
      <p:ext uri="{BB962C8B-B14F-4D97-AF65-F5344CB8AC3E}">
        <p14:creationId xmlns:p14="http://schemas.microsoft.com/office/powerpoint/2010/main" val="2108774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296DA9-2FFF-93A1-D911-7E4F7446848D}"/>
              </a:ext>
            </a:extLst>
          </p:cNvPr>
          <p:cNvSpPr txBox="1"/>
          <p:nvPr/>
        </p:nvSpPr>
        <p:spPr>
          <a:xfrm>
            <a:off x="449071" y="93218"/>
            <a:ext cx="10625004" cy="1325564"/>
          </a:xfrm>
          <a:prstGeom prst="rect">
            <a:avLst/>
          </a:prstGeom>
        </p:spPr>
        <p:txBody>
          <a:bodyPr vert="horz" lIns="121920" tIns="60960" rIns="121920" bIns="60960" rtlCol="0" anchor="ctr">
            <a:normAutofit/>
          </a:bodyPr>
          <a:lstStyle/>
          <a:p>
            <a:pPr defTabSz="1219170">
              <a:lnSpc>
                <a:spcPct val="90000"/>
              </a:lnSpc>
              <a:spcBef>
                <a:spcPct val="0"/>
              </a:spcBef>
              <a:spcAft>
                <a:spcPts val="800"/>
              </a:spcAft>
              <a:defRPr/>
            </a:pPr>
            <a:r>
              <a:rPr lang="en-US" sz="4000" b="1" dirty="0">
                <a:latin typeface="Arial" panose="020B0604020202020204" pitchFamily="34" charset="0"/>
                <a:ea typeface="Roboto" panose="02000000000000000000" pitchFamily="2" charset="0"/>
                <a:cs typeface="Arial" panose="020B0604020202020204" pitchFamily="34" charset="0"/>
              </a:rPr>
              <a:t>Improvement Plan</a:t>
            </a:r>
          </a:p>
        </p:txBody>
      </p:sp>
      <p:graphicFrame>
        <p:nvGraphicFramePr>
          <p:cNvPr id="2" name="Table 1">
            <a:extLst>
              <a:ext uri="{FF2B5EF4-FFF2-40B4-BE49-F238E27FC236}">
                <a16:creationId xmlns:a16="http://schemas.microsoft.com/office/drawing/2014/main" id="{52611DBB-A406-F403-2CA5-E3618513F713}"/>
              </a:ext>
            </a:extLst>
          </p:cNvPr>
          <p:cNvGraphicFramePr>
            <a:graphicFrameLocks noGrp="1"/>
          </p:cNvGraphicFramePr>
          <p:nvPr>
            <p:extLst>
              <p:ext uri="{D42A27DB-BD31-4B8C-83A1-F6EECF244321}">
                <p14:modId xmlns:p14="http://schemas.microsoft.com/office/powerpoint/2010/main" val="3542881053"/>
              </p:ext>
            </p:extLst>
          </p:nvPr>
        </p:nvGraphicFramePr>
        <p:xfrm>
          <a:off x="577516" y="1141305"/>
          <a:ext cx="10904048" cy="5009697"/>
        </p:xfrm>
        <a:graphic>
          <a:graphicData uri="http://schemas.openxmlformats.org/drawingml/2006/table">
            <a:tbl>
              <a:tblPr firstRow="1" firstCol="1" lastRow="1" lastCol="1" bandRow="1" bandCol="1"/>
              <a:tblGrid>
                <a:gridCol w="467512">
                  <a:extLst>
                    <a:ext uri="{9D8B030D-6E8A-4147-A177-3AD203B41FA5}">
                      <a16:colId xmlns:a16="http://schemas.microsoft.com/office/drawing/2014/main" val="356163555"/>
                    </a:ext>
                  </a:extLst>
                </a:gridCol>
                <a:gridCol w="1397956">
                  <a:extLst>
                    <a:ext uri="{9D8B030D-6E8A-4147-A177-3AD203B41FA5}">
                      <a16:colId xmlns:a16="http://schemas.microsoft.com/office/drawing/2014/main" val="1409589595"/>
                    </a:ext>
                  </a:extLst>
                </a:gridCol>
                <a:gridCol w="5179308">
                  <a:extLst>
                    <a:ext uri="{9D8B030D-6E8A-4147-A177-3AD203B41FA5}">
                      <a16:colId xmlns:a16="http://schemas.microsoft.com/office/drawing/2014/main" val="3824980869"/>
                    </a:ext>
                  </a:extLst>
                </a:gridCol>
                <a:gridCol w="1278785">
                  <a:extLst>
                    <a:ext uri="{9D8B030D-6E8A-4147-A177-3AD203B41FA5}">
                      <a16:colId xmlns:a16="http://schemas.microsoft.com/office/drawing/2014/main" val="3399304067"/>
                    </a:ext>
                  </a:extLst>
                </a:gridCol>
                <a:gridCol w="1043643">
                  <a:extLst>
                    <a:ext uri="{9D8B030D-6E8A-4147-A177-3AD203B41FA5}">
                      <a16:colId xmlns:a16="http://schemas.microsoft.com/office/drawing/2014/main" val="478077567"/>
                    </a:ext>
                  </a:extLst>
                </a:gridCol>
                <a:gridCol w="1536844">
                  <a:extLst>
                    <a:ext uri="{9D8B030D-6E8A-4147-A177-3AD203B41FA5}">
                      <a16:colId xmlns:a16="http://schemas.microsoft.com/office/drawing/2014/main" val="1913895619"/>
                    </a:ext>
                  </a:extLst>
                </a:gridCol>
              </a:tblGrid>
              <a:tr h="356241">
                <a:tc>
                  <a:txBody>
                    <a:bodyPr/>
                    <a:lstStyle/>
                    <a:p>
                      <a:pPr algn="ctr">
                        <a:lnSpc>
                          <a:spcPct val="90000"/>
                        </a:lnSpc>
                        <a:spcBef>
                          <a:spcPts val="200"/>
                        </a:spcBef>
                        <a:spcAft>
                          <a:spcPts val="200"/>
                        </a:spcAft>
                      </a:pPr>
                      <a:r>
                        <a:rPr lang="en-CA" sz="1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No</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lvl="0" indent="0" algn="ctr" defTabSz="685800" rtl="0" eaLnBrk="1" fontAlgn="auto" latinLnBrk="0" hangingPunct="1">
                        <a:lnSpc>
                          <a:spcPct val="90000"/>
                        </a:lnSpc>
                        <a:spcBef>
                          <a:spcPts val="200"/>
                        </a:spcBef>
                        <a:spcAft>
                          <a:spcPts val="200"/>
                        </a:spcAft>
                        <a:buClrTx/>
                        <a:buSzTx/>
                        <a:buFontTx/>
                        <a:buNone/>
                        <a:tabLst/>
                        <a:defRPr/>
                      </a:pPr>
                      <a:r>
                        <a:rPr lang="en-CA" sz="11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Task</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90000"/>
                        </a:lnSpc>
                        <a:spcBef>
                          <a:spcPts val="200"/>
                        </a:spcBef>
                        <a:spcAft>
                          <a:spcPts val="200"/>
                        </a:spcAft>
                      </a:pPr>
                      <a:r>
                        <a:rPr lang="en-CA" sz="11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Description</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90000"/>
                        </a:lnSpc>
                        <a:spcBef>
                          <a:spcPts val="200"/>
                        </a:spcBef>
                        <a:spcAft>
                          <a:spcPts val="200"/>
                        </a:spcAft>
                      </a:pPr>
                      <a:r>
                        <a:rPr lang="en-CA" sz="11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Responsibility</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90000"/>
                        </a:lnSpc>
                        <a:spcBef>
                          <a:spcPts val="200"/>
                        </a:spcBef>
                        <a:spcAft>
                          <a:spcPts val="200"/>
                        </a:spcAft>
                      </a:pPr>
                      <a:r>
                        <a:rPr lang="en-CA" sz="11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Resources Required</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90000"/>
                        </a:lnSpc>
                        <a:spcBef>
                          <a:spcPts val="200"/>
                        </a:spcBef>
                        <a:spcAft>
                          <a:spcPts val="200"/>
                        </a:spcAft>
                      </a:pPr>
                      <a:r>
                        <a:rPr lang="en-CA" sz="11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Timeline</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587399628"/>
                  </a:ext>
                </a:extLst>
              </a:tr>
              <a:tr h="521393">
                <a:tc>
                  <a:txBody>
                    <a:bodyPr/>
                    <a:lstStyle/>
                    <a:p>
                      <a:pPr algn="ctr">
                        <a:lnSpc>
                          <a:spcPct val="90000"/>
                        </a:lnSpc>
                        <a:spcBef>
                          <a:spcPts val="200"/>
                        </a:spcBef>
                        <a:spcAft>
                          <a:spcPts val="200"/>
                        </a:spcAft>
                      </a:pPr>
                      <a:r>
                        <a:rPr lang="en-CA" sz="1100" b="1">
                          <a:solidFill>
                            <a:srgbClr val="262626"/>
                          </a:solidFill>
                          <a:effectLst/>
                          <a:latin typeface="Arial" panose="020B0604020202020204" pitchFamily="34" charset="0"/>
                          <a:ea typeface="Times New Roman" panose="02020603050405020304" pitchFamily="18" charset="0"/>
                          <a:cs typeface="Arial" panose="020B0604020202020204" pitchFamily="34" charset="0"/>
                        </a:rPr>
                        <a:t>1</a:t>
                      </a:r>
                      <a:endPar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90000"/>
                        </a:lnSpc>
                        <a:spcBef>
                          <a:spcPts val="200"/>
                        </a:spcBef>
                        <a:spcAft>
                          <a:spcPts val="200"/>
                        </a:spcAft>
                      </a:pPr>
                      <a:r>
                        <a:rPr lang="en-CA" sz="1100" b="1" kern="12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Expand Data Services</a:t>
                      </a:r>
                      <a:endParaRPr lang="en-CA" sz="11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Bef>
                          <a:spcPts val="200"/>
                        </a:spcBef>
                        <a:spcAft>
                          <a:spcPts val="200"/>
                        </a:spcAft>
                      </a:pPr>
                      <a:r>
                        <a:rPr lang="en-CA" sz="11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Plan for ~ 30% increase in demand for data creation, collection, maintenance and analysis over the next 10 years due to growth of the asset portfolio.</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Bef>
                          <a:spcPts val="200"/>
                        </a:spcBef>
                        <a:spcAft>
                          <a:spcPts val="200"/>
                        </a:spcAft>
                      </a:pPr>
                      <a:r>
                        <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Data Managers</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Bef>
                          <a:spcPts val="200"/>
                        </a:spcBef>
                        <a:spcAft>
                          <a:spcPts val="200"/>
                        </a:spcAft>
                      </a:pPr>
                      <a:r>
                        <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5.0 FTE</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Bef>
                          <a:spcPts val="200"/>
                        </a:spcBef>
                        <a:spcAft>
                          <a:spcPts val="200"/>
                        </a:spcAft>
                      </a:pPr>
                      <a:r>
                        <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Over next 10 years</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551866"/>
                  </a:ext>
                </a:extLst>
              </a:tr>
              <a:tr h="686544">
                <a:tc>
                  <a:txBody>
                    <a:bodyPr/>
                    <a:lstStyle/>
                    <a:p>
                      <a:pPr algn="ctr">
                        <a:lnSpc>
                          <a:spcPct val="90000"/>
                        </a:lnSpc>
                        <a:spcBef>
                          <a:spcPts val="200"/>
                        </a:spcBef>
                        <a:spcAft>
                          <a:spcPts val="200"/>
                        </a:spcAft>
                      </a:pPr>
                      <a:r>
                        <a:rPr lang="en-CA" sz="1100" b="1">
                          <a:solidFill>
                            <a:srgbClr val="262626"/>
                          </a:solidFill>
                          <a:effectLst/>
                          <a:latin typeface="Arial" panose="020B0604020202020204" pitchFamily="34" charset="0"/>
                          <a:ea typeface="Times New Roman" panose="02020603050405020304" pitchFamily="18" charset="0"/>
                          <a:cs typeface="Arial" panose="020B0604020202020204" pitchFamily="34" charset="0"/>
                        </a:rPr>
                        <a:t>2</a:t>
                      </a:r>
                      <a:endPar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90000"/>
                        </a:lnSpc>
                        <a:spcBef>
                          <a:spcPts val="200"/>
                        </a:spcBef>
                        <a:spcAft>
                          <a:spcPts val="200"/>
                        </a:spcAft>
                      </a:pPr>
                      <a:r>
                        <a:rPr lang="en-CA" sz="1100" b="1" kern="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Improve Budgeting for Data</a:t>
                      </a:r>
                      <a:endPar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Bef>
                          <a:spcPts val="200"/>
                        </a:spcBef>
                        <a:spcAft>
                          <a:spcPts val="200"/>
                        </a:spcAft>
                      </a:pPr>
                      <a:r>
                        <a:rPr lang="en-CA" sz="11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Add much more detail to the budgets (particularly operating) and link budget accounts to data management activities (i.e., data creation, collection, maintenance and analysis) and associated resource requirements, by program and asset type.</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Bef>
                          <a:spcPts val="200"/>
                        </a:spcBef>
                        <a:spcAft>
                          <a:spcPts val="200"/>
                        </a:spcAft>
                      </a:pPr>
                      <a:r>
                        <a:rPr lang="en-CA" sz="11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Data Stewards</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Bef>
                          <a:spcPts val="200"/>
                        </a:spcBef>
                        <a:spcAft>
                          <a:spcPts val="200"/>
                        </a:spcAft>
                      </a:pPr>
                      <a:r>
                        <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0.5 FTE</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Bef>
                          <a:spcPts val="200"/>
                        </a:spcBef>
                        <a:spcAft>
                          <a:spcPts val="200"/>
                        </a:spcAft>
                      </a:pPr>
                      <a:r>
                        <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Next budget cycle</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679542"/>
                  </a:ext>
                </a:extLst>
              </a:tr>
              <a:tr h="686544">
                <a:tc>
                  <a:txBody>
                    <a:bodyPr/>
                    <a:lstStyle/>
                    <a:p>
                      <a:pPr algn="ctr">
                        <a:lnSpc>
                          <a:spcPct val="90000"/>
                        </a:lnSpc>
                        <a:spcBef>
                          <a:spcPts val="200"/>
                        </a:spcBef>
                        <a:spcAft>
                          <a:spcPts val="200"/>
                        </a:spcAft>
                      </a:pPr>
                      <a:r>
                        <a:rPr lang="en-CA" sz="1100" b="1">
                          <a:solidFill>
                            <a:srgbClr val="262626"/>
                          </a:solidFill>
                          <a:effectLst/>
                          <a:latin typeface="Arial" panose="020B0604020202020204" pitchFamily="34" charset="0"/>
                          <a:ea typeface="Times New Roman" panose="02020603050405020304" pitchFamily="18" charset="0"/>
                          <a:cs typeface="Arial" panose="020B0604020202020204" pitchFamily="34" charset="0"/>
                        </a:rPr>
                        <a:t>3</a:t>
                      </a:r>
                      <a:endPar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90000"/>
                        </a:lnSpc>
                        <a:spcBef>
                          <a:spcPts val="200"/>
                        </a:spcBef>
                        <a:spcAft>
                          <a:spcPts val="200"/>
                        </a:spcAft>
                      </a:pPr>
                      <a:r>
                        <a:rPr lang="en-CA" sz="1100" b="1" kern="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Share Data</a:t>
                      </a:r>
                      <a:endPar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Bef>
                          <a:spcPts val="200"/>
                        </a:spcBef>
                        <a:spcAft>
                          <a:spcPts val="200"/>
                        </a:spcAft>
                      </a:pPr>
                      <a:r>
                        <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Map the use of data across the Region and by external stakeholders to fully understand the benefit derived from the data, the associated risks of poor data management practices, and appropriate costs for data management.</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Bef>
                          <a:spcPts val="200"/>
                        </a:spcBef>
                        <a:spcAft>
                          <a:spcPts val="200"/>
                        </a:spcAft>
                      </a:pPr>
                      <a:r>
                        <a:rPr lang="en-CA" sz="11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Data Stewards</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Bef>
                          <a:spcPts val="200"/>
                        </a:spcBef>
                        <a:spcAft>
                          <a:spcPts val="200"/>
                        </a:spcAft>
                      </a:pPr>
                      <a:r>
                        <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1.0 FTE</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Bef>
                          <a:spcPts val="200"/>
                        </a:spcBef>
                        <a:spcAft>
                          <a:spcPts val="200"/>
                        </a:spcAft>
                      </a:pPr>
                      <a:r>
                        <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Over next 2 years</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7707385"/>
                  </a:ext>
                </a:extLst>
              </a:tr>
              <a:tr h="1385887">
                <a:tc>
                  <a:txBody>
                    <a:bodyPr/>
                    <a:lstStyle/>
                    <a:p>
                      <a:pPr algn="ctr">
                        <a:lnSpc>
                          <a:spcPct val="90000"/>
                        </a:lnSpc>
                        <a:spcBef>
                          <a:spcPts val="200"/>
                        </a:spcBef>
                        <a:spcAft>
                          <a:spcPts val="200"/>
                        </a:spcAft>
                      </a:pPr>
                      <a:r>
                        <a:rPr lang="en-CA" sz="1100" b="1">
                          <a:solidFill>
                            <a:srgbClr val="262626"/>
                          </a:solidFill>
                          <a:effectLst/>
                          <a:latin typeface="Arial" panose="020B0604020202020204" pitchFamily="34" charset="0"/>
                          <a:ea typeface="Times New Roman" panose="02020603050405020304" pitchFamily="18" charset="0"/>
                          <a:cs typeface="Arial" panose="020B0604020202020204" pitchFamily="34" charset="0"/>
                        </a:rPr>
                        <a:t>4</a:t>
                      </a:r>
                      <a:endPar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90000"/>
                        </a:lnSpc>
                        <a:spcBef>
                          <a:spcPts val="200"/>
                        </a:spcBef>
                        <a:spcAft>
                          <a:spcPts val="200"/>
                        </a:spcAft>
                      </a:pPr>
                      <a:r>
                        <a:rPr lang="en-CA" sz="1100" b="1" kern="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Plan to Improve Data Quality and Availability</a:t>
                      </a:r>
                      <a:endPar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Bef>
                          <a:spcPts val="200"/>
                        </a:spcBef>
                        <a:spcAft>
                          <a:spcPts val="200"/>
                        </a:spcAft>
                      </a:pPr>
                      <a:r>
                        <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Add more rigour to:</a:t>
                      </a:r>
                    </a:p>
                    <a:p>
                      <a:pPr>
                        <a:lnSpc>
                          <a:spcPct val="90000"/>
                        </a:lnSpc>
                        <a:spcBef>
                          <a:spcPts val="200"/>
                        </a:spcBef>
                        <a:spcAft>
                          <a:spcPts val="200"/>
                        </a:spcAft>
                      </a:pPr>
                      <a:r>
                        <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a) QA/QC processes for as-constructed drawings and handover documents and data</a:t>
                      </a:r>
                    </a:p>
                    <a:p>
                      <a:pPr>
                        <a:lnSpc>
                          <a:spcPct val="90000"/>
                        </a:lnSpc>
                        <a:spcBef>
                          <a:spcPts val="200"/>
                        </a:spcBef>
                        <a:spcAft>
                          <a:spcPts val="200"/>
                        </a:spcAft>
                      </a:pPr>
                      <a:r>
                        <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b) data creation and collection processes for assets uploaded from or downloaded by others and following changes to assets in the field, including developing condition assessment protocols</a:t>
                      </a:r>
                    </a:p>
                    <a:p>
                      <a:pPr>
                        <a:lnSpc>
                          <a:spcPct val="90000"/>
                        </a:lnSpc>
                        <a:spcBef>
                          <a:spcPts val="200"/>
                        </a:spcBef>
                        <a:spcAft>
                          <a:spcPts val="200"/>
                        </a:spcAft>
                      </a:pPr>
                      <a:r>
                        <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c) managing metadata for easy data retrieval.</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Bef>
                          <a:spcPts val="200"/>
                        </a:spcBef>
                        <a:spcAft>
                          <a:spcPts val="200"/>
                        </a:spcAft>
                      </a:pPr>
                      <a:r>
                        <a:rPr lang="en-CA" sz="11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Data Stewards</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Bef>
                          <a:spcPts val="200"/>
                        </a:spcBef>
                        <a:spcAft>
                          <a:spcPts val="200"/>
                        </a:spcAft>
                      </a:pPr>
                      <a:r>
                        <a:rPr lang="en-CA" sz="11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0.5 FTE</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Bef>
                          <a:spcPts val="200"/>
                        </a:spcBef>
                        <a:spcAft>
                          <a:spcPts val="200"/>
                        </a:spcAft>
                      </a:pPr>
                      <a:r>
                        <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Over next year </a:t>
                      </a:r>
                    </a:p>
                    <a:p>
                      <a:pPr algn="ctr">
                        <a:lnSpc>
                          <a:spcPct val="90000"/>
                        </a:lnSpc>
                        <a:spcBef>
                          <a:spcPts val="200"/>
                        </a:spcBef>
                        <a:spcAft>
                          <a:spcPts val="200"/>
                        </a:spcAft>
                      </a:pPr>
                      <a:r>
                        <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(before </a:t>
                      </a:r>
                    </a:p>
                    <a:p>
                      <a:pPr algn="ctr">
                        <a:lnSpc>
                          <a:spcPct val="90000"/>
                        </a:lnSpc>
                        <a:spcBef>
                          <a:spcPts val="200"/>
                        </a:spcBef>
                        <a:spcAft>
                          <a:spcPts val="200"/>
                        </a:spcAft>
                      </a:pPr>
                      <a:r>
                        <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 30% expansion in asset portfolio)</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760382"/>
                  </a:ext>
                </a:extLst>
              </a:tr>
              <a:tr h="521393">
                <a:tc>
                  <a:txBody>
                    <a:bodyPr/>
                    <a:lstStyle/>
                    <a:p>
                      <a:pPr algn="ctr">
                        <a:lnSpc>
                          <a:spcPct val="90000"/>
                        </a:lnSpc>
                        <a:spcBef>
                          <a:spcPts val="200"/>
                        </a:spcBef>
                        <a:spcAft>
                          <a:spcPts val="200"/>
                        </a:spcAft>
                      </a:pPr>
                      <a:r>
                        <a:rPr lang="en-CA" sz="1100" b="1">
                          <a:solidFill>
                            <a:srgbClr val="262626"/>
                          </a:solidFill>
                          <a:effectLst/>
                          <a:latin typeface="Arial" panose="020B0604020202020204" pitchFamily="34" charset="0"/>
                          <a:ea typeface="Times New Roman" panose="02020603050405020304" pitchFamily="18" charset="0"/>
                          <a:cs typeface="Arial" panose="020B0604020202020204" pitchFamily="34" charset="0"/>
                        </a:rPr>
                        <a:t>5</a:t>
                      </a:r>
                      <a:endPar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90000"/>
                        </a:lnSpc>
                        <a:spcBef>
                          <a:spcPts val="200"/>
                        </a:spcBef>
                        <a:spcAft>
                          <a:spcPts val="200"/>
                        </a:spcAft>
                      </a:pPr>
                      <a:r>
                        <a:rPr lang="en-CA" sz="1100" b="1" kern="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Improve Data Quality</a:t>
                      </a:r>
                      <a:endPar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Bef>
                          <a:spcPts val="200"/>
                        </a:spcBef>
                        <a:spcAft>
                          <a:spcPts val="200"/>
                        </a:spcAft>
                      </a:pPr>
                      <a:r>
                        <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Improve</a:t>
                      </a:r>
                      <a:r>
                        <a:rPr lang="x-none"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 the data quality </a:t>
                      </a:r>
                      <a:r>
                        <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for</a:t>
                      </a:r>
                      <a:r>
                        <a:rPr lang="x-none"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 existing assets by creating location and description data and collecting AM planning data where incomplete or inaccurate</a:t>
                      </a:r>
                      <a:r>
                        <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Bef>
                          <a:spcPts val="200"/>
                        </a:spcBef>
                        <a:spcAft>
                          <a:spcPts val="200"/>
                        </a:spcAft>
                      </a:pPr>
                      <a:r>
                        <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Data Stewards</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Bef>
                          <a:spcPts val="200"/>
                        </a:spcBef>
                        <a:spcAft>
                          <a:spcPts val="200"/>
                        </a:spcAft>
                      </a:pPr>
                      <a:r>
                        <a:rPr lang="en-CA" sz="11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5.0 FTE</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Bef>
                          <a:spcPts val="200"/>
                        </a:spcBef>
                        <a:spcAft>
                          <a:spcPts val="200"/>
                        </a:spcAft>
                      </a:pPr>
                      <a:r>
                        <a:rPr lang="en-CA" sz="11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Over next 10 years</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500639"/>
                  </a:ext>
                </a:extLst>
              </a:tr>
              <a:tr h="851695">
                <a:tc>
                  <a:txBody>
                    <a:bodyPr/>
                    <a:lstStyle/>
                    <a:p>
                      <a:pPr algn="ctr">
                        <a:lnSpc>
                          <a:spcPct val="90000"/>
                        </a:lnSpc>
                        <a:spcBef>
                          <a:spcPts val="200"/>
                        </a:spcBef>
                        <a:spcAft>
                          <a:spcPts val="200"/>
                        </a:spcAft>
                      </a:pPr>
                      <a:r>
                        <a:rPr lang="en-CA" sz="1100" b="1">
                          <a:solidFill>
                            <a:srgbClr val="262626"/>
                          </a:solidFill>
                          <a:effectLst/>
                          <a:latin typeface="Arial" panose="020B0604020202020204" pitchFamily="34" charset="0"/>
                          <a:ea typeface="Times New Roman" panose="02020603050405020304" pitchFamily="18" charset="0"/>
                          <a:cs typeface="Arial" panose="020B0604020202020204" pitchFamily="34" charset="0"/>
                        </a:rPr>
                        <a:t>6</a:t>
                      </a:r>
                      <a:endPar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90000"/>
                        </a:lnSpc>
                        <a:spcBef>
                          <a:spcPts val="200"/>
                        </a:spcBef>
                        <a:spcAft>
                          <a:spcPts val="200"/>
                        </a:spcAft>
                      </a:pPr>
                      <a:r>
                        <a:rPr lang="x-none" sz="1100" b="1" kern="1200">
                          <a:solidFill>
                            <a:srgbClr val="262626"/>
                          </a:solidFill>
                          <a:effectLst/>
                          <a:latin typeface="Arial" panose="020B0604020202020204" pitchFamily="34" charset="0"/>
                          <a:ea typeface="Times New Roman" panose="02020603050405020304" pitchFamily="18" charset="0"/>
                          <a:cs typeface="Arial" panose="020B0604020202020204" pitchFamily="34" charset="0"/>
                        </a:rPr>
                        <a:t>Modify Practices for More Complex Data</a:t>
                      </a:r>
                      <a:endParaRPr lang="en-CA" sz="11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0000"/>
                        </a:lnSpc>
                        <a:spcBef>
                          <a:spcPts val="200"/>
                        </a:spcBef>
                        <a:spcAft>
                          <a:spcPts val="200"/>
                        </a:spcAft>
                      </a:pPr>
                      <a:r>
                        <a:rPr lang="x-none"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Modify collection of AM planning data including processes, people, systems and data to accommodate O.Reg. 588/17 requirements, more complex assets, new real-time data collection technologies and use of business intelligence tools, and communicate changes to all stakeholders</a:t>
                      </a:r>
                      <a:r>
                        <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Bef>
                          <a:spcPts val="200"/>
                        </a:spcBef>
                        <a:spcAft>
                          <a:spcPts val="200"/>
                        </a:spcAft>
                      </a:pPr>
                      <a:r>
                        <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Data Custodians</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Bef>
                          <a:spcPts val="200"/>
                        </a:spcBef>
                        <a:spcAft>
                          <a:spcPts val="200"/>
                        </a:spcAft>
                      </a:pPr>
                      <a:r>
                        <a:rPr lang="en-CA" sz="1100">
                          <a:solidFill>
                            <a:srgbClr val="262626"/>
                          </a:solidFill>
                          <a:effectLst/>
                          <a:latin typeface="Arial" panose="020B0604020202020204" pitchFamily="34" charset="0"/>
                          <a:ea typeface="Times New Roman" panose="02020603050405020304" pitchFamily="18" charset="0"/>
                          <a:cs typeface="Arial" panose="020B0604020202020204" pitchFamily="34" charset="0"/>
                        </a:rPr>
                        <a:t>1.0 FTE</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Bef>
                          <a:spcPts val="200"/>
                        </a:spcBef>
                        <a:spcAft>
                          <a:spcPts val="200"/>
                        </a:spcAft>
                      </a:pPr>
                      <a:r>
                        <a:rPr lang="en-CA" sz="11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rPr>
                        <a:t>Opportunistically over time </a:t>
                      </a:r>
                    </a:p>
                  </a:txBody>
                  <a:tcPr marL="36576" marR="36576" marT="12925" marB="129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685303"/>
                  </a:ext>
                </a:extLst>
              </a:tr>
            </a:tbl>
          </a:graphicData>
        </a:graphic>
      </p:graphicFrame>
    </p:spTree>
    <p:extLst>
      <p:ext uri="{BB962C8B-B14F-4D97-AF65-F5344CB8AC3E}">
        <p14:creationId xmlns:p14="http://schemas.microsoft.com/office/powerpoint/2010/main" val="2256540418"/>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3">
            <a:extLst>
              <a:ext uri="{FF2B5EF4-FFF2-40B4-BE49-F238E27FC236}">
                <a16:creationId xmlns:a16="http://schemas.microsoft.com/office/drawing/2014/main" id="{C87D1D5A-C3F3-2847-662C-BDEC2D1FD720}"/>
              </a:ext>
            </a:extLst>
          </p:cNvPr>
          <p:cNvSpPr>
            <a:spLocks noGrp="1" noChangeArrowheads="1"/>
          </p:cNvSpPr>
          <p:nvPr>
            <p:ph type="body" sz="quarter" idx="15"/>
          </p:nvPr>
        </p:nvSpPr>
        <p:spPr bwMode="auto">
          <a:xfrm>
            <a:off x="1634542" y="2215679"/>
            <a:ext cx="3816649" cy="10465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r>
              <a:rPr lang="en-CA" altLang="en-US" sz="2000" b="1" dirty="0">
                <a:latin typeface="Arial" panose="020B0604020202020204" pitchFamily="34" charset="0"/>
                <a:cs typeface="Arial" panose="020B0604020202020204" pitchFamily="34" charset="0"/>
              </a:rPr>
              <a:t>Thomas MacPherson</a:t>
            </a:r>
            <a:br>
              <a:rPr lang="en-CA" altLang="en-US" sz="2000" dirty="0">
                <a:latin typeface="Arial" panose="020B0604020202020204" pitchFamily="34" charset="0"/>
                <a:cs typeface="Arial" panose="020B0604020202020204" pitchFamily="34" charset="0"/>
              </a:rPr>
            </a:br>
            <a:r>
              <a:rPr lang="en-CA" altLang="en-US" sz="2000"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Thomas.MacPherson@york.ca</a:t>
            </a:r>
            <a:endParaRPr lang="en-CA" altLang="en-US" sz="2000" u="sng" dirty="0">
              <a:latin typeface="Arial" panose="020B0604020202020204" pitchFamily="34" charset="0"/>
              <a:cs typeface="Arial" panose="020B0604020202020204" pitchFamily="34" charset="0"/>
            </a:endParaRPr>
          </a:p>
          <a:p>
            <a:br>
              <a:rPr lang="en-CA" altLang="en-US" sz="2000" dirty="0">
                <a:latin typeface="Arial" panose="020B0604020202020204" pitchFamily="34" charset="0"/>
                <a:cs typeface="Arial" panose="020B0604020202020204" pitchFamily="34" charset="0"/>
              </a:rPr>
            </a:br>
            <a:endParaRPr lang="en-CA" altLang="en-US" sz="2000" dirty="0">
              <a:latin typeface="Arial" panose="020B0604020202020204" pitchFamily="34" charset="0"/>
              <a:cs typeface="Arial" panose="020B0604020202020204" pitchFamily="34" charset="0"/>
            </a:endParaRPr>
          </a:p>
        </p:txBody>
      </p:sp>
      <p:sp>
        <p:nvSpPr>
          <p:cNvPr id="2" name="Text Placeholder 3">
            <a:extLst>
              <a:ext uri="{FF2B5EF4-FFF2-40B4-BE49-F238E27FC236}">
                <a16:creationId xmlns:a16="http://schemas.microsoft.com/office/drawing/2014/main" id="{5B97381C-80DF-580B-071D-F6B29DC4A455}"/>
              </a:ext>
            </a:extLst>
          </p:cNvPr>
          <p:cNvSpPr txBox="1">
            <a:spLocks noChangeArrowheads="1"/>
          </p:cNvSpPr>
          <p:nvPr/>
        </p:nvSpPr>
        <p:spPr bwMode="auto">
          <a:xfrm>
            <a:off x="6494867" y="2215679"/>
            <a:ext cx="3816649" cy="10465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rtlCol="0" anchor="t" anchorCtr="0" compatLnSpc="1">
            <a:prstTxWarp prst="textNoShape">
              <a:avLst/>
            </a:prstTxWarp>
            <a:noAutofit/>
          </a:bodyPr>
          <a:lstStyle>
            <a:lvl1pPr marL="0" indent="0" algn="ctr" defTabSz="914400" rtl="0" eaLnBrk="1" latinLnBrk="0" hangingPunct="1">
              <a:lnSpc>
                <a:spcPct val="100000"/>
              </a:lnSpc>
              <a:spcBef>
                <a:spcPts val="1000"/>
              </a:spcBef>
              <a:buFont typeface="Arial" panose="020B0604020202020204" pitchFamily="34" charset="0"/>
              <a:buNone/>
              <a:defRPr sz="24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altLang="en-US" sz="2000" b="1" dirty="0">
                <a:latin typeface="Arial" panose="020B0604020202020204" pitchFamily="34" charset="0"/>
                <a:cs typeface="Arial" panose="020B0604020202020204" pitchFamily="34" charset="0"/>
              </a:rPr>
              <a:t>Aman Singh</a:t>
            </a:r>
            <a:br>
              <a:rPr lang="en-CA" altLang="en-US" sz="2000" dirty="0">
                <a:latin typeface="Arial" panose="020B0604020202020204" pitchFamily="34" charset="0"/>
                <a:cs typeface="Arial" panose="020B0604020202020204" pitchFamily="34" charset="0"/>
              </a:rPr>
            </a:br>
            <a:r>
              <a:rPr lang="en-CA" altLang="en-US" sz="2000" u="sng" dirty="0" err="1">
                <a:latin typeface="Arial" panose="020B0604020202020204" pitchFamily="34" charset="0"/>
                <a:cs typeface="Arial" panose="020B0604020202020204" pitchFamily="34" charset="0"/>
              </a:rPr>
              <a:t>Aman.Singh@slbc-inc.com</a:t>
            </a:r>
            <a:endParaRPr lang="en-CA" altLang="en-US" sz="2000" u="sng" dirty="0">
              <a:latin typeface="Arial" panose="020B0604020202020204" pitchFamily="34" charset="0"/>
              <a:cs typeface="Arial" panose="020B0604020202020204" pitchFamily="34" charset="0"/>
            </a:endParaRPr>
          </a:p>
          <a:p>
            <a:br>
              <a:rPr lang="en-CA" altLang="en-US" sz="2000" dirty="0">
                <a:latin typeface="Arial" panose="020B0604020202020204" pitchFamily="34" charset="0"/>
                <a:cs typeface="Arial" panose="020B0604020202020204" pitchFamily="34" charset="0"/>
              </a:rPr>
            </a:br>
            <a:endParaRPr lang="en-CA" altLang="en-US" sz="2000" dirty="0">
              <a:latin typeface="Arial" panose="020B0604020202020204" pitchFamily="34" charset="0"/>
              <a:cs typeface="Arial" panose="020B0604020202020204" pitchFamily="34" charset="0"/>
            </a:endParaRPr>
          </a:p>
        </p:txBody>
      </p:sp>
      <p:pic>
        <p:nvPicPr>
          <p:cNvPr id="3" name="Picture 4">
            <a:extLst>
              <a:ext uri="{FF2B5EF4-FFF2-40B4-BE49-F238E27FC236}">
                <a16:creationId xmlns:a16="http://schemas.microsoft.com/office/drawing/2014/main" id="{A507F305-BED6-7734-E0DC-03B2735E13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6241" y="3305402"/>
            <a:ext cx="18732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phic 3">
            <a:extLst>
              <a:ext uri="{FF2B5EF4-FFF2-40B4-BE49-F238E27FC236}">
                <a16:creationId xmlns:a16="http://schemas.microsoft.com/office/drawing/2014/main" id="{2849F71F-7DA7-4BE9-2409-967789766B4F}"/>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5959" t="28996" r="17619" b="33756"/>
          <a:stretch/>
        </p:blipFill>
        <p:spPr>
          <a:xfrm>
            <a:off x="7391235" y="3072564"/>
            <a:ext cx="2051382" cy="10465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a:extLst>
              <a:ext uri="{FF2B5EF4-FFF2-40B4-BE49-F238E27FC236}">
                <a16:creationId xmlns:a16="http://schemas.microsoft.com/office/drawing/2014/main" id="{7D93BC36-68DD-286D-D0F1-EC69560F6830}"/>
              </a:ext>
            </a:extLst>
          </p:cNvPr>
          <p:cNvSpPr>
            <a:spLocks noGrp="1"/>
          </p:cNvSpPr>
          <p:nvPr>
            <p:ph type="body" sz="quarter" idx="13"/>
          </p:nvPr>
        </p:nvSpPr>
        <p:spPr>
          <a:xfrm>
            <a:off x="387351" y="176213"/>
            <a:ext cx="9783762" cy="469900"/>
          </a:xfrm>
        </p:spPr>
        <p:txBody>
          <a:bodyPr/>
          <a:lstStyle/>
          <a:p>
            <a:pPr>
              <a:defRPr/>
            </a:pPr>
            <a:r>
              <a:rPr lang="en-US" altLang="en-US" sz="4000" dirty="0">
                <a:latin typeface="Arial" panose="020B0604020202020204" pitchFamily="34" charset="0"/>
                <a:cs typeface="Arial" panose="020B0604020202020204" pitchFamily="34" charset="0"/>
              </a:rPr>
              <a:t>Where is York Region?</a:t>
            </a:r>
          </a:p>
        </p:txBody>
      </p:sp>
      <p:sp>
        <p:nvSpPr>
          <p:cNvPr id="2" name="Text Placeholder 1">
            <a:extLst>
              <a:ext uri="{FF2B5EF4-FFF2-40B4-BE49-F238E27FC236}">
                <a16:creationId xmlns:a16="http://schemas.microsoft.com/office/drawing/2014/main" id="{A7D920D9-C293-3444-D4F0-6993B391A4AD}"/>
              </a:ext>
            </a:extLst>
          </p:cNvPr>
          <p:cNvSpPr>
            <a:spLocks noGrp="1"/>
          </p:cNvSpPr>
          <p:nvPr>
            <p:ph type="body" sz="quarter" idx="15"/>
          </p:nvPr>
        </p:nvSpPr>
        <p:spPr>
          <a:xfrm>
            <a:off x="390527" y="1027114"/>
            <a:ext cx="11456987" cy="4846637"/>
          </a:xfrm>
        </p:spPr>
        <p:txBody>
          <a:bodyPr/>
          <a:lstStyle/>
          <a:p>
            <a:pPr marL="0" indent="0">
              <a:buNone/>
              <a:defRPr/>
            </a:pPr>
            <a:r>
              <a:rPr lang="en-US" altLang="en-US" sz="2400" dirty="0">
                <a:latin typeface="Tw Cen MT Condensed" panose="020B0606020104020203" pitchFamily="34" charset="0"/>
              </a:rPr>
              <a:t>Located just north of Toronto, Ontario</a:t>
            </a:r>
          </a:p>
          <a:p>
            <a:pPr>
              <a:buFont typeface="Arial"/>
              <a:buChar char="•"/>
              <a:defRPr/>
            </a:pPr>
            <a:endParaRPr lang="en-US" dirty="0">
              <a:latin typeface="Tw Cen MT Condensed" panose="020B0606020104020203" pitchFamily="34" charset="0"/>
            </a:endParaRPr>
          </a:p>
        </p:txBody>
      </p:sp>
      <p:sp>
        <p:nvSpPr>
          <p:cNvPr id="15364" name="Slide Number Placeholder 5">
            <a:extLst>
              <a:ext uri="{FF2B5EF4-FFF2-40B4-BE49-F238E27FC236}">
                <a16:creationId xmlns:a16="http://schemas.microsoft.com/office/drawing/2014/main" id="{2EFCB0D9-C8A0-680C-57C9-495FD8234C1C}"/>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rtlCol="0" anchor="b"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5813" indent="-227013">
              <a:defRPr>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161095-55F9-4ADF-B33A-4EA2BB07A02F}" type="slidenum">
              <a:rPr lang="en-GB" altLang="en-US" smtClean="0">
                <a:solidFill>
                  <a:schemeClr val="bg1"/>
                </a:solidFill>
              </a:rPr>
              <a:pPr/>
              <a:t>4</a:t>
            </a:fld>
            <a:endParaRPr lang="en-GB" altLang="en-US">
              <a:solidFill>
                <a:schemeClr val="bg1"/>
              </a:solidFill>
            </a:endParaRPr>
          </a:p>
        </p:txBody>
      </p:sp>
      <p:pic>
        <p:nvPicPr>
          <p:cNvPr id="15365" name="Picture 2">
            <a:extLst>
              <a:ext uri="{FF2B5EF4-FFF2-40B4-BE49-F238E27FC236}">
                <a16:creationId xmlns:a16="http://schemas.microsoft.com/office/drawing/2014/main" id="{A56E242C-8427-E448-282C-093CD183E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538" y="1204913"/>
            <a:ext cx="9748838"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B54FC00C-0066-448A-2577-D963F424EB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639" y="1204913"/>
            <a:ext cx="9750425"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1F299C75-CB1D-CAF5-BEB2-7816FDB695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0639" y="1204913"/>
            <a:ext cx="9750425"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76C867-C889-09C8-61F8-F5AA35903E59}"/>
              </a:ext>
            </a:extLst>
          </p:cNvPr>
          <p:cNvSpPr>
            <a:spLocks noGrp="1"/>
          </p:cNvSpPr>
          <p:nvPr>
            <p:ph type="body" sz="quarter" idx="13"/>
          </p:nvPr>
        </p:nvSpPr>
        <p:spPr>
          <a:xfrm>
            <a:off x="385763" y="176213"/>
            <a:ext cx="9785350" cy="469900"/>
          </a:xfrm>
        </p:spPr>
        <p:txBody>
          <a:bodyPr/>
          <a:lstStyle/>
          <a:p>
            <a:pPr>
              <a:defRPr/>
            </a:pPr>
            <a:r>
              <a:rPr lang="en-US" sz="4000" dirty="0">
                <a:latin typeface="Arial" panose="020B0604020202020204" pitchFamily="34" charset="0"/>
                <a:cs typeface="Arial" panose="020B0604020202020204" pitchFamily="34" charset="0"/>
              </a:rPr>
              <a:t>COUNCIL LONG-TERM INVESTMENT</a:t>
            </a:r>
          </a:p>
          <a:p>
            <a:pPr>
              <a:defRPr/>
            </a:pPr>
            <a:endParaRPr lang="en-US" sz="4000" dirty="0">
              <a:latin typeface="Arial" panose="020B0604020202020204" pitchFamily="34" charset="0"/>
              <a:cs typeface="Arial" panose="020B0604020202020204" pitchFamily="34" charset="0"/>
            </a:endParaRPr>
          </a:p>
        </p:txBody>
      </p:sp>
      <p:sp>
        <p:nvSpPr>
          <p:cNvPr id="23555" name="Slide Number Placeholder 3">
            <a:extLst>
              <a:ext uri="{FF2B5EF4-FFF2-40B4-BE49-F238E27FC236}">
                <a16:creationId xmlns:a16="http://schemas.microsoft.com/office/drawing/2014/main" id="{02E87300-3D13-C766-28E4-3B0B81675BD6}"/>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F316E0D-E5C4-45AE-A2E0-447E4766FB17}" type="slidenum">
              <a:rPr lang="en-US" altLang="en-US" smtClean="0"/>
              <a:pPr/>
              <a:t>5</a:t>
            </a:fld>
            <a:endParaRPr lang="en-US" altLang="en-US"/>
          </a:p>
        </p:txBody>
      </p:sp>
      <p:pic>
        <p:nvPicPr>
          <p:cNvPr id="23556" name="Picture 3" descr="I:\Administration\A10 - Graphic Standards\TCP_DesignProjects\2019\19248_AssetManagementConferencePresentation\images\CouncilChambers-IMG_6253.JPG">
            <a:extLst>
              <a:ext uri="{FF2B5EF4-FFF2-40B4-BE49-F238E27FC236}">
                <a16:creationId xmlns:a16="http://schemas.microsoft.com/office/drawing/2014/main" id="{B4DEF7CF-E81C-0E28-9063-3236CF711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54" t="9238" r="2403" b="18324"/>
          <a:stretch>
            <a:fillRect/>
          </a:stretch>
        </p:blipFill>
        <p:spPr bwMode="auto">
          <a:xfrm>
            <a:off x="1069976" y="1085850"/>
            <a:ext cx="1005205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4">
            <a:extLst>
              <a:ext uri="{FF2B5EF4-FFF2-40B4-BE49-F238E27FC236}">
                <a16:creationId xmlns:a16="http://schemas.microsoft.com/office/drawing/2014/main" id="{97435971-177E-D8BA-12DF-05608C842E5E}"/>
              </a:ext>
            </a:extLst>
          </p:cNvPr>
          <p:cNvSpPr>
            <a:spLocks noGrp="1" noChangeArrowheads="1"/>
          </p:cNvSpPr>
          <p:nvPr>
            <p:ph type="body" sz="quarter" idx="15"/>
          </p:nvPr>
        </p:nvSpPr>
        <p:spPr bwMode="auto">
          <a:xfrm>
            <a:off x="390527" y="2033516"/>
            <a:ext cx="11458575" cy="38418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marL="0" indent="0" algn="ctr">
              <a:buNone/>
            </a:pPr>
            <a:endParaRPr lang="en-US" altLang="en-US" sz="2400" dirty="0">
              <a:latin typeface="Arial" panose="020B0604020202020204" pitchFamily="34" charset="0"/>
              <a:cs typeface="Arial" panose="020B0604020202020204" pitchFamily="34" charset="0"/>
            </a:endParaRPr>
          </a:p>
          <a:p>
            <a:pPr marL="0" indent="0" algn="ctr">
              <a:buNone/>
            </a:pPr>
            <a:endParaRPr lang="en-US" altLang="en-US" sz="2400" dirty="0">
              <a:latin typeface="Arial" panose="020B0604020202020204" pitchFamily="34" charset="0"/>
              <a:cs typeface="Arial" panose="020B0604020202020204" pitchFamily="34" charset="0"/>
            </a:endParaRPr>
          </a:p>
          <a:p>
            <a:pPr marL="0" indent="0" algn="ctr">
              <a:buNone/>
            </a:pPr>
            <a:r>
              <a:rPr lang="en-US" altLang="en-US" sz="2400" dirty="0">
                <a:latin typeface="Arial" panose="020B0604020202020204" pitchFamily="34" charset="0"/>
                <a:cs typeface="Arial" panose="020B0604020202020204" pitchFamily="34" charset="0"/>
              </a:rPr>
              <a:t>“Performance Management is an umbrella term that describes</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the methodologies, metrics, process and systems used</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to monitor and manage the business performance of an organization.” (</a:t>
            </a:r>
            <a:r>
              <a:rPr lang="en-US" altLang="en-US" sz="2400" dirty="0" err="1">
                <a:latin typeface="Arial" panose="020B0604020202020204" pitchFamily="34" charset="0"/>
                <a:cs typeface="Arial" panose="020B0604020202020204" pitchFamily="34" charset="0"/>
              </a:rPr>
              <a:t>Gartner.com</a:t>
            </a:r>
            <a:r>
              <a:rPr lang="en-US" altLang="en-US" sz="2400" dirty="0">
                <a:latin typeface="Arial" panose="020B0604020202020204" pitchFamily="34" charset="0"/>
                <a:cs typeface="Arial" panose="020B0604020202020204" pitchFamily="34" charset="0"/>
              </a:rPr>
              <a:t>)</a:t>
            </a:r>
            <a:endParaRPr lang="en-CA" altLang="en-US" sz="2400" dirty="0">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D9567D8A-E5E2-BDD5-EC1E-34EFCD5C1BA6}"/>
              </a:ext>
            </a:extLst>
          </p:cNvPr>
          <p:cNvSpPr>
            <a:spLocks noGrp="1"/>
          </p:cNvSpPr>
          <p:nvPr>
            <p:ph type="body" sz="quarter" idx="13"/>
          </p:nvPr>
        </p:nvSpPr>
        <p:spPr>
          <a:xfrm>
            <a:off x="385763" y="176213"/>
            <a:ext cx="9785350" cy="469900"/>
          </a:xfrm>
        </p:spPr>
        <p:txBody>
          <a:bodyPr/>
          <a:lstStyle/>
          <a:p>
            <a:pPr>
              <a:defRPr/>
            </a:pPr>
            <a:r>
              <a:rPr lang="en-CA" sz="4000">
                <a:latin typeface="Arial" panose="020B0604020202020204" pitchFamily="34" charset="0"/>
                <a:cs typeface="Arial" panose="020B0604020202020204" pitchFamily="34" charset="0"/>
              </a:rPr>
              <a:t>PERFORMANCE MANAGEMENT</a:t>
            </a:r>
          </a:p>
        </p:txBody>
      </p:sp>
      <p:sp>
        <p:nvSpPr>
          <p:cNvPr id="27652" name="Slide Number Placeholder 5">
            <a:extLst>
              <a:ext uri="{FF2B5EF4-FFF2-40B4-BE49-F238E27FC236}">
                <a16:creationId xmlns:a16="http://schemas.microsoft.com/office/drawing/2014/main" id="{AB787DCE-0A76-85DA-6B0F-C2BAD7665914}"/>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05958D-A769-4247-9B4D-56EB090706C2}" type="slidenum">
              <a:rPr lang="en-US" altLang="en-US" smtClean="0"/>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4">
            <a:extLst>
              <a:ext uri="{FF2B5EF4-FFF2-40B4-BE49-F238E27FC236}">
                <a16:creationId xmlns:a16="http://schemas.microsoft.com/office/drawing/2014/main" id="{B8B1221E-F023-20DA-4FC1-93E27D3EBECE}"/>
              </a:ext>
            </a:extLst>
          </p:cNvPr>
          <p:cNvSpPr>
            <a:spLocks noGrp="1" noChangeArrowheads="1"/>
          </p:cNvSpPr>
          <p:nvPr>
            <p:ph type="body" sz="quarter" idx="15"/>
          </p:nvPr>
        </p:nvSpPr>
        <p:spPr bwMode="auto">
          <a:xfrm>
            <a:off x="390527" y="1025526"/>
            <a:ext cx="11458575" cy="4849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lgn="ctr">
              <a:buNone/>
            </a:pPr>
            <a:endParaRPr lang="en-US" altLang="en-US" sz="2400"/>
          </a:p>
          <a:p>
            <a:pPr marL="0" indent="0" algn="ctr">
              <a:buNone/>
            </a:pPr>
            <a:endParaRPr lang="en-US" altLang="en-US" sz="2400"/>
          </a:p>
        </p:txBody>
      </p:sp>
      <p:sp>
        <p:nvSpPr>
          <p:cNvPr id="2" name="Text Placeholder 1">
            <a:extLst>
              <a:ext uri="{FF2B5EF4-FFF2-40B4-BE49-F238E27FC236}">
                <a16:creationId xmlns:a16="http://schemas.microsoft.com/office/drawing/2014/main" id="{E478BF99-BD6B-22F1-B5EC-61ED96B79949}"/>
              </a:ext>
            </a:extLst>
          </p:cNvPr>
          <p:cNvSpPr>
            <a:spLocks noGrp="1"/>
          </p:cNvSpPr>
          <p:nvPr>
            <p:ph type="body" sz="quarter" idx="13"/>
          </p:nvPr>
        </p:nvSpPr>
        <p:spPr>
          <a:xfrm>
            <a:off x="385763" y="176213"/>
            <a:ext cx="9785350" cy="469900"/>
          </a:xfrm>
        </p:spPr>
        <p:txBody>
          <a:bodyPr/>
          <a:lstStyle/>
          <a:p>
            <a:pPr>
              <a:defRPr/>
            </a:pPr>
            <a:r>
              <a:rPr lang="en-CA" sz="4000" dirty="0">
                <a:latin typeface="Arial" panose="020B0604020202020204" pitchFamily="34" charset="0"/>
                <a:cs typeface="Arial" panose="020B0604020202020204" pitchFamily="34" charset="0"/>
              </a:rPr>
              <a:t>PERFORMANCE MEASUREMENT TYPES</a:t>
            </a:r>
          </a:p>
        </p:txBody>
      </p:sp>
      <p:sp>
        <p:nvSpPr>
          <p:cNvPr id="29700" name="Slide Number Placeholder 5">
            <a:extLst>
              <a:ext uri="{FF2B5EF4-FFF2-40B4-BE49-F238E27FC236}">
                <a16:creationId xmlns:a16="http://schemas.microsoft.com/office/drawing/2014/main" id="{14B990F4-5749-6BBD-3A5A-491AA1E96086}"/>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C974EC7-F669-478E-8C2D-1F1DB5A88F4C}" type="slidenum">
              <a:rPr lang="en-US" altLang="en-US" smtClean="0"/>
              <a:pPr/>
              <a:t>7</a:t>
            </a:fld>
            <a:endParaRPr lang="en-US" altLang="en-US"/>
          </a:p>
        </p:txBody>
      </p:sp>
      <p:pic>
        <p:nvPicPr>
          <p:cNvPr id="29701" name="Picture 3">
            <a:extLst>
              <a:ext uri="{FF2B5EF4-FFF2-40B4-BE49-F238E27FC236}">
                <a16:creationId xmlns:a16="http://schemas.microsoft.com/office/drawing/2014/main" id="{52D8033C-3C5F-EBEE-D6CB-0DF14073B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87" y="1827214"/>
            <a:ext cx="896302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Administration\A10 - Graphic Standards\TCP_DesignProjects\2019\19248_AssetManagementConferencePresentation\images\Pavement_Van1.JPG">
            <a:extLst>
              <a:ext uri="{FF2B5EF4-FFF2-40B4-BE49-F238E27FC236}">
                <a16:creationId xmlns:a16="http://schemas.microsoft.com/office/drawing/2014/main" id="{ED3EEF3E-8992-B4F8-38E0-AE4CD1094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16" t="3477" r="2834" b="2974"/>
          <a:stretch>
            <a:fillRect/>
          </a:stretch>
        </p:blipFill>
        <p:spPr bwMode="auto">
          <a:xfrm>
            <a:off x="8245477" y="3940175"/>
            <a:ext cx="3944937"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I:\Administration\A10 - Graphic Standards\TCP_DesignProjects\2019\19248_AssetManagementConferencePresentation\images\IMG_1896-drone.jpg">
            <a:extLst>
              <a:ext uri="{FF2B5EF4-FFF2-40B4-BE49-F238E27FC236}">
                <a16:creationId xmlns:a16="http://schemas.microsoft.com/office/drawing/2014/main" id="{BE1F696B-385B-5602-14D4-715ECA412D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669" t="13692" b="12877"/>
          <a:stretch>
            <a:fillRect/>
          </a:stretch>
        </p:blipFill>
        <p:spPr bwMode="auto">
          <a:xfrm>
            <a:off x="3940176" y="1025525"/>
            <a:ext cx="43053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I:\Administration\A10 - Graphic Standards\TCP_DesignProjects\2019\19248_AssetManagementConferencePresentation\images\CCTV3.JPG">
            <a:extLst>
              <a:ext uri="{FF2B5EF4-FFF2-40B4-BE49-F238E27FC236}">
                <a16:creationId xmlns:a16="http://schemas.microsoft.com/office/drawing/2014/main" id="{EB659BF6-BF95-1540-D0A4-0A043FAFC9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 r="2664" b="3912"/>
          <a:stretch>
            <a:fillRect/>
          </a:stretch>
        </p:blipFill>
        <p:spPr bwMode="auto">
          <a:xfrm>
            <a:off x="1588" y="1025525"/>
            <a:ext cx="3938588"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a:extLst>
              <a:ext uri="{FF2B5EF4-FFF2-40B4-BE49-F238E27FC236}">
                <a16:creationId xmlns:a16="http://schemas.microsoft.com/office/drawing/2014/main" id="{9B353CE5-CCAE-856A-0AFA-281C993C45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2703" t="494" r="12935" b="2693"/>
          <a:stretch>
            <a:fillRect/>
          </a:stretch>
        </p:blipFill>
        <p:spPr bwMode="auto">
          <a:xfrm>
            <a:off x="8245477" y="1025525"/>
            <a:ext cx="3944937"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5" descr="I:\Administration\A10 - Graphic Standards\TCP_DesignProjects\2019\19248_AssetManagementConferencePresentation\images\IMG_6968.JPG">
            <a:extLst>
              <a:ext uri="{FF2B5EF4-FFF2-40B4-BE49-F238E27FC236}">
                <a16:creationId xmlns:a16="http://schemas.microsoft.com/office/drawing/2014/main" id="{08025061-B895-91AB-01F4-F1FCBD6718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745" t="8174" r="11591" b="98"/>
          <a:stretch>
            <a:fillRect/>
          </a:stretch>
        </p:blipFill>
        <p:spPr bwMode="auto">
          <a:xfrm>
            <a:off x="1588" y="3940175"/>
            <a:ext cx="3938588"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a:extLst>
              <a:ext uri="{FF2B5EF4-FFF2-40B4-BE49-F238E27FC236}">
                <a16:creationId xmlns:a16="http://schemas.microsoft.com/office/drawing/2014/main" id="{9D884C3D-AD22-D224-BB83-090D54EE49F1}"/>
              </a:ext>
            </a:extLst>
          </p:cNvPr>
          <p:cNvSpPr>
            <a:spLocks noGrp="1"/>
          </p:cNvSpPr>
          <p:nvPr>
            <p:ph type="body" sz="quarter" idx="13"/>
          </p:nvPr>
        </p:nvSpPr>
        <p:spPr>
          <a:xfrm>
            <a:off x="385763" y="176213"/>
            <a:ext cx="9785350" cy="469900"/>
          </a:xfrm>
        </p:spPr>
        <p:txBody>
          <a:bodyPr/>
          <a:lstStyle/>
          <a:p>
            <a:pPr>
              <a:defRPr/>
            </a:pPr>
            <a:r>
              <a:rPr lang="en-CA" sz="4000" dirty="0">
                <a:latin typeface="Arial" panose="020B0604020202020204" pitchFamily="34" charset="0"/>
                <a:cs typeface="Arial" panose="020B0604020202020204" pitchFamily="34" charset="0"/>
              </a:rPr>
              <a:t>Data INVESTMENT</a:t>
            </a:r>
          </a:p>
        </p:txBody>
      </p:sp>
      <p:cxnSp>
        <p:nvCxnSpPr>
          <p:cNvPr id="6" name="Straight Connector 5">
            <a:extLst>
              <a:ext uri="{FF2B5EF4-FFF2-40B4-BE49-F238E27FC236}">
                <a16:creationId xmlns:a16="http://schemas.microsoft.com/office/drawing/2014/main" id="{E446A7CB-CEBD-7841-022E-FCD9B55677D6}"/>
              </a:ext>
            </a:extLst>
          </p:cNvPr>
          <p:cNvCxnSpPr/>
          <p:nvPr/>
        </p:nvCxnSpPr>
        <p:spPr>
          <a:xfrm>
            <a:off x="3940176" y="914401"/>
            <a:ext cx="0" cy="594042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892D597-5976-41E2-5D7F-2A635C3016E4}"/>
              </a:ext>
            </a:extLst>
          </p:cNvPr>
          <p:cNvCxnSpPr/>
          <p:nvPr/>
        </p:nvCxnSpPr>
        <p:spPr>
          <a:xfrm>
            <a:off x="8245476" y="914401"/>
            <a:ext cx="0" cy="594042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84C93D3-4B19-D29E-050A-519E7396F1E7}"/>
              </a:ext>
            </a:extLst>
          </p:cNvPr>
          <p:cNvCxnSpPr>
            <a:endCxn id="33795" idx="1"/>
          </p:cNvCxnSpPr>
          <p:nvPr/>
        </p:nvCxnSpPr>
        <p:spPr>
          <a:xfrm>
            <a:off x="1588" y="3940175"/>
            <a:ext cx="39385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06AB5F0-77D9-46CE-51B6-87EE6BE0F865}"/>
              </a:ext>
            </a:extLst>
          </p:cNvPr>
          <p:cNvCxnSpPr/>
          <p:nvPr/>
        </p:nvCxnSpPr>
        <p:spPr>
          <a:xfrm>
            <a:off x="8253414" y="3941763"/>
            <a:ext cx="394017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3804" name="Slide Number Placeholder 5">
            <a:extLst>
              <a:ext uri="{FF2B5EF4-FFF2-40B4-BE49-F238E27FC236}">
                <a16:creationId xmlns:a16="http://schemas.microsoft.com/office/drawing/2014/main" id="{75E225C7-C7D0-3168-234F-AE4B034DC249}"/>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C7B2A07-CBC7-4B25-BB34-B43AB6A3E552}" type="slidenum">
              <a:rPr lang="en-US" altLang="en-US" smtClean="0">
                <a:solidFill>
                  <a:schemeClr val="bg1"/>
                </a:solidFill>
              </a:rPr>
              <a:pPr/>
              <a:t>8</a:t>
            </a:fld>
            <a:endParaRPr lang="en-US" altLang="en-US">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Administration\A10 - Graphic Standards\TCP_DesignProjects\2019\19248_AssetManagementConferencePresentation\images\PowerBI.png">
            <a:extLst>
              <a:ext uri="{FF2B5EF4-FFF2-40B4-BE49-F238E27FC236}">
                <a16:creationId xmlns:a16="http://schemas.microsoft.com/office/drawing/2014/main" id="{07D30B42-6989-9F3D-5134-2E70ECC91774}"/>
              </a:ext>
            </a:extLst>
          </p:cNvPr>
          <p:cNvPicPr>
            <a:picLocks noChangeAspect="1" noChangeArrowheads="1"/>
          </p:cNvPicPr>
          <p:nvPr/>
        </p:nvPicPr>
        <p:blipFill>
          <a:blip r:embed="rId3"/>
          <a:srcRect/>
          <a:stretch>
            <a:fillRect/>
          </a:stretch>
        </p:blipFill>
        <p:spPr bwMode="auto">
          <a:xfrm>
            <a:off x="111126" y="1025525"/>
            <a:ext cx="5942012" cy="3403600"/>
          </a:xfrm>
          <a:prstGeom prst="rect">
            <a:avLst/>
          </a:prstGeom>
          <a:noFill/>
          <a:ln>
            <a:solidFill>
              <a:schemeClr val="bg1">
                <a:lumMod val="50000"/>
              </a:schemeClr>
            </a:solidFill>
          </a:ln>
        </p:spPr>
      </p:pic>
      <p:pic>
        <p:nvPicPr>
          <p:cNvPr id="6" name="Picture 3" descr="I:\Administration\A10 - Graphic Standards\TCP_DesignProjects\2019\19248_AssetManagementConferencePresentation\images\RoadMatrix2.JPG">
            <a:extLst>
              <a:ext uri="{FF2B5EF4-FFF2-40B4-BE49-F238E27FC236}">
                <a16:creationId xmlns:a16="http://schemas.microsoft.com/office/drawing/2014/main" id="{27F7FEF6-E0D1-D9DB-E78F-AA73453027D3}"/>
              </a:ext>
            </a:extLst>
          </p:cNvPr>
          <p:cNvPicPr>
            <a:picLocks noChangeAspect="1" noChangeArrowheads="1"/>
          </p:cNvPicPr>
          <p:nvPr/>
        </p:nvPicPr>
        <p:blipFill>
          <a:blip r:embed="rId4"/>
          <a:srcRect/>
          <a:stretch>
            <a:fillRect/>
          </a:stretch>
        </p:blipFill>
        <p:spPr bwMode="auto">
          <a:xfrm>
            <a:off x="6138864" y="1025526"/>
            <a:ext cx="5942013" cy="3324225"/>
          </a:xfrm>
          <a:prstGeom prst="rect">
            <a:avLst/>
          </a:prstGeom>
          <a:noFill/>
          <a:ln>
            <a:solidFill>
              <a:schemeClr val="bg1">
                <a:lumMod val="50000"/>
              </a:schemeClr>
            </a:solidFill>
          </a:ln>
        </p:spPr>
      </p:pic>
      <p:pic>
        <p:nvPicPr>
          <p:cNvPr id="7" name="Picture 4" descr="I:\Administration\A10 - Graphic Standards\TCP_DesignProjects\2019\19248_AssetManagementConferencePresentation\images\Cityworks.jpg">
            <a:extLst>
              <a:ext uri="{FF2B5EF4-FFF2-40B4-BE49-F238E27FC236}">
                <a16:creationId xmlns:a16="http://schemas.microsoft.com/office/drawing/2014/main" id="{C64C85D7-97F8-0CB8-B54B-E17A2263E3C9}"/>
              </a:ext>
            </a:extLst>
          </p:cNvPr>
          <p:cNvPicPr>
            <a:picLocks noChangeAspect="1" noChangeArrowheads="1"/>
          </p:cNvPicPr>
          <p:nvPr/>
        </p:nvPicPr>
        <p:blipFill>
          <a:blip r:embed="rId5"/>
          <a:srcRect/>
          <a:stretch>
            <a:fillRect/>
          </a:stretch>
        </p:blipFill>
        <p:spPr bwMode="auto">
          <a:xfrm>
            <a:off x="3124201" y="3476625"/>
            <a:ext cx="5943600" cy="3271838"/>
          </a:xfrm>
          <a:prstGeom prst="rect">
            <a:avLst/>
          </a:prstGeom>
          <a:noFill/>
          <a:ln>
            <a:solidFill>
              <a:schemeClr val="bg1">
                <a:lumMod val="50000"/>
              </a:schemeClr>
            </a:solidFill>
          </a:ln>
        </p:spPr>
      </p:pic>
      <p:sp>
        <p:nvSpPr>
          <p:cNvPr id="2" name="Text Placeholder 1">
            <a:extLst>
              <a:ext uri="{FF2B5EF4-FFF2-40B4-BE49-F238E27FC236}">
                <a16:creationId xmlns:a16="http://schemas.microsoft.com/office/drawing/2014/main" id="{986D69AA-0798-5DC8-1A14-16F4BC15E229}"/>
              </a:ext>
            </a:extLst>
          </p:cNvPr>
          <p:cNvSpPr>
            <a:spLocks noGrp="1"/>
          </p:cNvSpPr>
          <p:nvPr>
            <p:ph type="body" sz="quarter" idx="13"/>
          </p:nvPr>
        </p:nvSpPr>
        <p:spPr>
          <a:xfrm>
            <a:off x="385763" y="176213"/>
            <a:ext cx="9785350" cy="469900"/>
          </a:xfrm>
        </p:spPr>
        <p:txBody>
          <a:bodyPr/>
          <a:lstStyle/>
          <a:p>
            <a:pPr>
              <a:defRPr/>
            </a:pPr>
            <a:r>
              <a:rPr lang="en-CA" sz="4000" dirty="0">
                <a:latin typeface="Arial" panose="020B0604020202020204" pitchFamily="34" charset="0"/>
                <a:cs typeface="Arial" panose="020B0604020202020204" pitchFamily="34" charset="0"/>
              </a:rPr>
              <a:t>Data INVESTMENT</a:t>
            </a:r>
          </a:p>
        </p:txBody>
      </p:sp>
      <p:sp>
        <p:nvSpPr>
          <p:cNvPr id="35846" name="Slide Number Placeholder 5">
            <a:extLst>
              <a:ext uri="{FF2B5EF4-FFF2-40B4-BE49-F238E27FC236}">
                <a16:creationId xmlns:a16="http://schemas.microsoft.com/office/drawing/2014/main" id="{A04B628E-2317-136A-7E19-6A7865F4B0D3}"/>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374D6C-E9D1-4526-8F10-2D0F576148E1}" type="slidenum">
              <a:rPr lang="en-US" altLang="en-US" smtClean="0"/>
              <a:pPr/>
              <a:t>9</a:t>
            </a:fld>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0E194FEBBDCF043848F13B948F10C57" ma:contentTypeVersion="5" ma:contentTypeDescription="Create a new document." ma:contentTypeScope="" ma:versionID="8acd03ed04376a0fe6c4d9a0bd6e4d9e">
  <xsd:schema xmlns:xsd="http://www.w3.org/2001/XMLSchema" xmlns:xs="http://www.w3.org/2001/XMLSchema" xmlns:p="http://schemas.microsoft.com/office/2006/metadata/properties" xmlns:ns2="c3e016b1-2c8c-450f-86a9-95b91a99333a" targetNamespace="http://schemas.microsoft.com/office/2006/metadata/properties" ma:root="true" ma:fieldsID="6af191ae0853eac9a8189ac0f7f69727" ns2:_="">
    <xsd:import namespace="c3e016b1-2c8c-450f-86a9-95b91a9933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016b1-2c8c-450f-86a9-95b91a9933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58A72D-3785-42AD-8AE2-FEF0DCBCFFC2}">
  <ds:schemaRefs>
    <ds:schemaRef ds:uri="c3e016b1-2c8c-450f-86a9-95b91a99333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5BD239E-C399-4CE8-8316-F8E32A5237AD}">
  <ds:schemaRefs>
    <ds:schemaRef ds:uri="c3e016b1-2c8c-450f-86a9-95b91a9933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DF68F54-BC9C-49D8-9194-D06C03D310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2086</TotalTime>
  <Words>3510</Words>
  <Application>Microsoft Macintosh PowerPoint</Application>
  <PresentationFormat>Widescreen</PresentationFormat>
  <Paragraphs>619</Paragraphs>
  <Slides>36</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 Narrow</vt:lpstr>
      <vt:lpstr>Calibri</vt:lpstr>
      <vt:lpstr>Calibri Light</vt:lpstr>
      <vt:lpstr>Symbol</vt:lpstr>
      <vt:lpstr>Tw Cen MT Condensed</vt:lpstr>
      <vt:lpstr>Office Theme</vt:lpstr>
      <vt:lpstr>MANAGING DATA AS AN ASSET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 Diesel</dc:creator>
  <cp:lastModifiedBy>Aman Singh - SLBC</cp:lastModifiedBy>
  <cp:revision>81</cp:revision>
  <dcterms:created xsi:type="dcterms:W3CDTF">2023-06-30T10:30:53Z</dcterms:created>
  <dcterms:modified xsi:type="dcterms:W3CDTF">2023-10-25T03:33:02Z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0x010100A0E194FEBBDCF043848F13B948F10C57</vt:lpwstr>
  </property>
</Properties>
</file>